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6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404077774941285"/>
          <c:y val="2.2545547492522296E-2"/>
          <c:w val="0.87157308451459448"/>
          <c:h val="0.79265189966271488"/>
        </c:manualLayout>
      </c:layout>
      <c:bar3DChart>
        <c:barDir val="col"/>
        <c:grouping val="standar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5"/>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Лист1!$A$1:$A$9</c:f>
              <c:strCache>
                <c:ptCount val="9"/>
                <c:pt idx="0">
                  <c:v>KCl</c:v>
                </c:pt>
                <c:pt idx="1">
                  <c:v>NaCl</c:v>
                </c:pt>
                <c:pt idx="2">
                  <c:v>MgCl2</c:v>
                </c:pt>
                <c:pt idx="3">
                  <c:v>CaCl2</c:v>
                </c:pt>
                <c:pt idx="4">
                  <c:v>K2CO3</c:v>
                </c:pt>
                <c:pt idx="5">
                  <c:v>Ca(NO3)2</c:v>
                </c:pt>
                <c:pt idx="6">
                  <c:v>CaBr2</c:v>
                </c:pt>
                <c:pt idx="7">
                  <c:v>ZnBr2</c:v>
                </c:pt>
                <c:pt idx="8">
                  <c:v>STC</c:v>
                </c:pt>
              </c:strCache>
            </c:strRef>
          </c:cat>
          <c:val>
            <c:numRef>
              <c:f>Лист1!$B$1:$B$9</c:f>
              <c:numCache>
                <c:formatCode>General</c:formatCode>
                <c:ptCount val="9"/>
                <c:pt idx="0">
                  <c:v>1170</c:v>
                </c:pt>
                <c:pt idx="1">
                  <c:v>1200</c:v>
                </c:pt>
                <c:pt idx="2">
                  <c:v>1300</c:v>
                </c:pt>
                <c:pt idx="3">
                  <c:v>1400</c:v>
                </c:pt>
                <c:pt idx="8">
                  <c:v>1300</c:v>
                </c:pt>
              </c:numCache>
            </c:numRef>
          </c:val>
          <c:extLst>
            <c:ext xmlns:c16="http://schemas.microsoft.com/office/drawing/2014/chart" uri="{C3380CC4-5D6E-409C-BE32-E72D297353CC}">
              <c16:uniqueId val="{00000000-36CD-474E-8D9F-0EBC33581CDF}"/>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5"/>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Лист1!$A$1:$A$9</c:f>
              <c:strCache>
                <c:ptCount val="9"/>
                <c:pt idx="0">
                  <c:v>KCl</c:v>
                </c:pt>
                <c:pt idx="1">
                  <c:v>NaCl</c:v>
                </c:pt>
                <c:pt idx="2">
                  <c:v>MgCl2</c:v>
                </c:pt>
                <c:pt idx="3">
                  <c:v>CaCl2</c:v>
                </c:pt>
                <c:pt idx="4">
                  <c:v>K2CO3</c:v>
                </c:pt>
                <c:pt idx="5">
                  <c:v>Ca(NO3)2</c:v>
                </c:pt>
                <c:pt idx="6">
                  <c:v>CaBr2</c:v>
                </c:pt>
                <c:pt idx="7">
                  <c:v>ZnBr2</c:v>
                </c:pt>
                <c:pt idx="8">
                  <c:v>STC</c:v>
                </c:pt>
              </c:strCache>
            </c:strRef>
          </c:cat>
          <c:val>
            <c:numRef>
              <c:f>Лист1!$C$1:$C$9</c:f>
              <c:numCache>
                <c:formatCode>General</c:formatCode>
                <c:ptCount val="9"/>
                <c:pt idx="4">
                  <c:v>1550</c:v>
                </c:pt>
                <c:pt idx="5">
                  <c:v>1620</c:v>
                </c:pt>
                <c:pt idx="8">
                  <c:v>1600</c:v>
                </c:pt>
              </c:numCache>
            </c:numRef>
          </c:val>
          <c:extLst>
            <c:ext xmlns:c16="http://schemas.microsoft.com/office/drawing/2014/chart" uri="{C3380CC4-5D6E-409C-BE32-E72D297353CC}">
              <c16:uniqueId val="{00000001-36CD-474E-8D9F-0EBC33581CDF}"/>
            </c:ext>
          </c:extLst>
        </c:ser>
        <c: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5"/>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Лист1!$A$1:$A$9</c:f>
              <c:strCache>
                <c:ptCount val="9"/>
                <c:pt idx="0">
                  <c:v>KCl</c:v>
                </c:pt>
                <c:pt idx="1">
                  <c:v>NaCl</c:v>
                </c:pt>
                <c:pt idx="2">
                  <c:v>MgCl2</c:v>
                </c:pt>
                <c:pt idx="3">
                  <c:v>CaCl2</c:v>
                </c:pt>
                <c:pt idx="4">
                  <c:v>K2CO3</c:v>
                </c:pt>
                <c:pt idx="5">
                  <c:v>Ca(NO3)2</c:v>
                </c:pt>
                <c:pt idx="6">
                  <c:v>CaBr2</c:v>
                </c:pt>
                <c:pt idx="7">
                  <c:v>ZnBr2</c:v>
                </c:pt>
                <c:pt idx="8">
                  <c:v>STC</c:v>
                </c:pt>
              </c:strCache>
            </c:strRef>
          </c:cat>
          <c:val>
            <c:numRef>
              <c:f>Лист1!$D$1:$D$9</c:f>
              <c:numCache>
                <c:formatCode>General</c:formatCode>
                <c:ptCount val="9"/>
                <c:pt idx="6">
                  <c:v>1820</c:v>
                </c:pt>
                <c:pt idx="8">
                  <c:v>1800</c:v>
                </c:pt>
              </c:numCache>
            </c:numRef>
          </c:val>
          <c:extLst>
            <c:ext xmlns:c16="http://schemas.microsoft.com/office/drawing/2014/chart" uri="{C3380CC4-5D6E-409C-BE32-E72D297353CC}">
              <c16:uniqueId val="{00000002-36CD-474E-8D9F-0EBC33581CDF}"/>
            </c:ext>
          </c:extLst>
        </c:ser>
        <c:ser>
          <c:idx val="3"/>
          <c:order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8"/>
              <c:tx>
                <c:rich>
                  <a:bodyPr/>
                  <a:lstStyle/>
                  <a:p>
                    <a:r>
                      <a:rPr lang="en-US" smtClean="0"/>
                      <a:t>1900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CD-474E-8D9F-0EBC33581CDF}"/>
                </c:ext>
              </c:extLst>
            </c:dLbl>
            <c:spPr>
              <a:noFill/>
              <a:ln>
                <a:noFill/>
              </a:ln>
              <a:effectLst/>
            </c:spPr>
            <c:txPr>
              <a:bodyPr rot="0" spcFirstLastPara="1" vertOverflow="ellipsis" vert="horz" wrap="square" anchor="ctr" anchorCtr="1"/>
              <a:lstStyle/>
              <a:p>
                <a:pPr>
                  <a:defRPr sz="1400" b="0" i="0" u="none" strike="noStrike" kern="1200" baseline="0">
                    <a:solidFill>
                      <a:schemeClr val="accent5"/>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Лист1!$A$1:$A$9</c:f>
              <c:strCache>
                <c:ptCount val="9"/>
                <c:pt idx="0">
                  <c:v>KCl</c:v>
                </c:pt>
                <c:pt idx="1">
                  <c:v>NaCl</c:v>
                </c:pt>
                <c:pt idx="2">
                  <c:v>MgCl2</c:v>
                </c:pt>
                <c:pt idx="3">
                  <c:v>CaCl2</c:v>
                </c:pt>
                <c:pt idx="4">
                  <c:v>K2CO3</c:v>
                </c:pt>
                <c:pt idx="5">
                  <c:v>Ca(NO3)2</c:v>
                </c:pt>
                <c:pt idx="6">
                  <c:v>CaBr2</c:v>
                </c:pt>
                <c:pt idx="7">
                  <c:v>ZnBr2</c:v>
                </c:pt>
                <c:pt idx="8">
                  <c:v>STC</c:v>
                </c:pt>
              </c:strCache>
            </c:strRef>
          </c:cat>
          <c:val>
            <c:numRef>
              <c:f>Лист1!$E$1:$E$9</c:f>
              <c:numCache>
                <c:formatCode>General</c:formatCode>
                <c:ptCount val="9"/>
                <c:pt idx="7">
                  <c:v>2300</c:v>
                </c:pt>
                <c:pt idx="8">
                  <c:v>2100</c:v>
                </c:pt>
              </c:numCache>
            </c:numRef>
          </c:val>
          <c:extLst>
            <c:ext xmlns:c16="http://schemas.microsoft.com/office/drawing/2014/chart" uri="{C3380CC4-5D6E-409C-BE32-E72D297353CC}">
              <c16:uniqueId val="{00000004-36CD-474E-8D9F-0EBC33581CDF}"/>
            </c:ext>
          </c:extLst>
        </c:ser>
        <c:dLbls>
          <c:showLegendKey val="0"/>
          <c:showVal val="1"/>
          <c:showCatName val="0"/>
          <c:showSerName val="0"/>
          <c:showPercent val="0"/>
          <c:showBubbleSize val="0"/>
        </c:dLbls>
        <c:gapWidth val="150"/>
        <c:shape val="box"/>
        <c:axId val="503753600"/>
        <c:axId val="503755560"/>
        <c:axId val="513502848"/>
      </c:bar3DChart>
      <c:catAx>
        <c:axId val="503753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5"/>
                </a:solidFill>
                <a:latin typeface="+mn-lt"/>
                <a:ea typeface="+mn-ea"/>
                <a:cs typeface="+mn-cs"/>
              </a:defRPr>
            </a:pPr>
            <a:endParaRPr lang="ru-RU"/>
          </a:p>
        </c:txPr>
        <c:crossAx val="503755560"/>
        <c:crosses val="autoZero"/>
        <c:auto val="1"/>
        <c:lblAlgn val="ctr"/>
        <c:lblOffset val="100"/>
        <c:noMultiLvlLbl val="0"/>
      </c:catAx>
      <c:valAx>
        <c:axId val="503755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5"/>
                    </a:solidFill>
                    <a:latin typeface="+mn-lt"/>
                    <a:ea typeface="+mn-ea"/>
                    <a:cs typeface="+mn-cs"/>
                  </a:defRPr>
                </a:pPr>
                <a:r>
                  <a:rPr lang="en-US" sz="2000" b="1" dirty="0" err="1" smtClean="0">
                    <a:solidFill>
                      <a:schemeClr val="accent5"/>
                    </a:solidFill>
                  </a:rPr>
                  <a:t>Salines</a:t>
                </a:r>
                <a:r>
                  <a:rPr lang="en-US" sz="2000" b="1" dirty="0" smtClean="0">
                    <a:solidFill>
                      <a:schemeClr val="accent5"/>
                    </a:solidFill>
                  </a:rPr>
                  <a:t> density</a:t>
                </a:r>
                <a:r>
                  <a:rPr lang="ru-RU" sz="2000" b="1" dirty="0" smtClean="0">
                    <a:solidFill>
                      <a:schemeClr val="accent5"/>
                    </a:solidFill>
                  </a:rPr>
                  <a:t>, </a:t>
                </a:r>
                <a:r>
                  <a:rPr lang="en-US" sz="2000" b="1" dirty="0" smtClean="0">
                    <a:solidFill>
                      <a:schemeClr val="accent5"/>
                    </a:solidFill>
                  </a:rPr>
                  <a:t>kg</a:t>
                </a:r>
                <a:r>
                  <a:rPr lang="ru-RU" sz="2000" b="1" dirty="0" smtClean="0">
                    <a:solidFill>
                      <a:schemeClr val="accent5"/>
                    </a:solidFill>
                  </a:rPr>
                  <a:t>/</a:t>
                </a:r>
                <a:r>
                  <a:rPr lang="en-US" sz="2000" b="1" dirty="0" smtClean="0">
                    <a:solidFill>
                      <a:schemeClr val="accent5"/>
                    </a:solidFill>
                  </a:rPr>
                  <a:t>m3</a:t>
                </a:r>
                <a:endParaRPr lang="ru-RU" sz="2000" b="1" dirty="0">
                  <a:solidFill>
                    <a:schemeClr val="accent5"/>
                  </a:solidFill>
                </a:endParaRPr>
              </a:p>
            </c:rich>
          </c:tx>
          <c:layout>
            <c:manualLayout>
              <c:xMode val="edge"/>
              <c:yMode val="edge"/>
              <c:x val="1.3002102724025995E-2"/>
              <c:y val="0.3410999389712594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accent5"/>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5"/>
                </a:solidFill>
                <a:latin typeface="+mn-lt"/>
                <a:ea typeface="+mn-ea"/>
                <a:cs typeface="+mn-cs"/>
              </a:defRPr>
            </a:pPr>
            <a:endParaRPr lang="ru-RU"/>
          </a:p>
        </c:txPr>
        <c:crossAx val="503753600"/>
        <c:crosses val="autoZero"/>
        <c:crossBetween val="between"/>
      </c:valAx>
      <c:serAx>
        <c:axId val="513502848"/>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503755560"/>
        <c:crosses val="autoZero"/>
      </c:serAx>
      <c:spPr>
        <a:noFill/>
        <a:ln>
          <a:noFill/>
        </a:ln>
        <a:effectLst/>
      </c:spPr>
    </c:plotArea>
    <c:plotVisOnly val="1"/>
    <c:dispBlanksAs val="gap"/>
    <c:showDLblsOverMax val="0"/>
  </c:chart>
  <c:spPr>
    <a:noFill/>
    <a:ln>
      <a:noFill/>
    </a:ln>
    <a:effectLst/>
  </c:spPr>
  <c:txPr>
    <a:bodyPr/>
    <a:lstStyle/>
    <a:p>
      <a:pPr>
        <a:defRPr sz="1600"/>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0.12326606266511746"/>
          <c:y val="7.183106249423786E-2"/>
          <c:w val="0.83908168591052168"/>
          <c:h val="0.75366156551970342"/>
        </c:manualLayout>
      </c:layout>
      <c:bar3DChart>
        <c:barDir val="col"/>
        <c:grouping val="stacked"/>
        <c:varyColors val="0"/>
        <c:ser>
          <c:idx val="0"/>
          <c:order val="0"/>
          <c:tx>
            <c:strRef>
              <c:f>Лист1!$B$1</c:f>
              <c:strCache>
                <c:ptCount val="1"/>
                <c:pt idx="0">
                  <c:v>температура</c:v>
                </c:pt>
              </c:strCache>
            </c:strRef>
          </c:tx>
          <c:spPr>
            <a:solidFill>
              <a:srgbClr val="CAF278">
                <a:lumMod val="50000"/>
              </a:srgbClr>
            </a:solidFill>
            <a:ln w="41275" cap="sq">
              <a:solidFill>
                <a:srgbClr val="94C600"/>
              </a:solidFill>
              <a:round/>
            </a:ln>
            <a:effectLst/>
          </c:spPr>
          <c:invertIfNegative val="0"/>
          <c:dLbls>
            <c:spPr>
              <a:noFill/>
              <a:ln>
                <a:noFill/>
              </a:ln>
              <a:effectLst/>
            </c:spPr>
            <c:txPr>
              <a:bodyPr rot="0" vert="horz"/>
              <a:lstStyle/>
              <a:p>
                <a:pPr>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Лист1!$A$2:$A$7</c:f>
              <c:numCache>
                <c:formatCode>General</c:formatCode>
                <c:ptCount val="6"/>
                <c:pt idx="0">
                  <c:v>1.3</c:v>
                </c:pt>
                <c:pt idx="1">
                  <c:v>1.4</c:v>
                </c:pt>
                <c:pt idx="2">
                  <c:v>1.5</c:v>
                </c:pt>
                <c:pt idx="3">
                  <c:v>1.6</c:v>
                </c:pt>
                <c:pt idx="4">
                  <c:v>1.7</c:v>
                </c:pt>
                <c:pt idx="5">
                  <c:v>1.8</c:v>
                </c:pt>
              </c:numCache>
            </c:numRef>
          </c:cat>
          <c:val>
            <c:numRef>
              <c:f>Лист1!$B$2:$B$7</c:f>
              <c:numCache>
                <c:formatCode>General</c:formatCode>
                <c:ptCount val="6"/>
                <c:pt idx="0">
                  <c:v>-28</c:v>
                </c:pt>
                <c:pt idx="1">
                  <c:v>-30</c:v>
                </c:pt>
                <c:pt idx="2">
                  <c:v>-31</c:v>
                </c:pt>
                <c:pt idx="3">
                  <c:v>-31</c:v>
                </c:pt>
                <c:pt idx="4">
                  <c:v>-31</c:v>
                </c:pt>
                <c:pt idx="5">
                  <c:v>-32</c:v>
                </c:pt>
              </c:numCache>
            </c:numRef>
          </c:val>
          <c:extLst>
            <c:ext xmlns:c16="http://schemas.microsoft.com/office/drawing/2014/chart" uri="{C3380CC4-5D6E-409C-BE32-E72D297353CC}">
              <c16:uniqueId val="{00000000-9938-48EC-9271-252D3881D456}"/>
            </c:ext>
          </c:extLst>
        </c:ser>
        <c:dLbls>
          <c:showLegendKey val="0"/>
          <c:showVal val="0"/>
          <c:showCatName val="0"/>
          <c:showSerName val="0"/>
          <c:showPercent val="0"/>
          <c:showBubbleSize val="0"/>
        </c:dLbls>
        <c:gapWidth val="123"/>
        <c:shape val="box"/>
        <c:axId val="503744976"/>
        <c:axId val="503748504"/>
        <c:axId val="0"/>
      </c:bar3DChart>
      <c:catAx>
        <c:axId val="503744976"/>
        <c:scaling>
          <c:orientation val="minMax"/>
        </c:scaling>
        <c:delete val="0"/>
        <c:axPos val="b"/>
        <c:majorGridlines>
          <c:spPr>
            <a:ln w="12127" cap="flat" cmpd="sng" algn="ctr">
              <a:solidFill>
                <a:schemeClr val="dk1">
                  <a:lumMod val="15000"/>
                  <a:lumOff val="85000"/>
                  <a:alpha val="54000"/>
                </a:schemeClr>
              </a:solidFill>
              <a:round/>
            </a:ln>
            <a:effectLst/>
          </c:spPr>
        </c:majorGridlines>
        <c:minorGridlines>
          <c:spPr>
            <a:ln w="12127" cap="flat" cmpd="sng" algn="ctr">
              <a:solidFill>
                <a:schemeClr val="dk1">
                  <a:lumMod val="15000"/>
                  <a:lumOff val="85000"/>
                  <a:alpha val="51000"/>
                </a:schemeClr>
              </a:solidFill>
              <a:round/>
            </a:ln>
            <a:effectLst/>
          </c:spPr>
        </c:minorGridlines>
        <c:title>
          <c:tx>
            <c:rich>
              <a:bodyPr/>
              <a:lstStyle/>
              <a:p>
                <a:pPr>
                  <a:defRPr/>
                </a:pPr>
                <a:r>
                  <a:rPr lang="en-US" sz="2400" dirty="0" smtClean="0"/>
                  <a:t>Solution density</a:t>
                </a:r>
                <a:r>
                  <a:rPr lang="ru-RU" sz="2400" dirty="0" smtClean="0"/>
                  <a:t>, </a:t>
                </a:r>
                <a:r>
                  <a:rPr lang="en-US" sz="2400" dirty="0" smtClean="0"/>
                  <a:t>gr</a:t>
                </a:r>
                <a:r>
                  <a:rPr lang="ru-RU" sz="2400" dirty="0" smtClean="0"/>
                  <a:t>/</a:t>
                </a:r>
                <a:r>
                  <a:rPr lang="en-US" sz="2400" dirty="0" smtClean="0"/>
                  <a:t>cm</a:t>
                </a:r>
                <a:r>
                  <a:rPr lang="ru-RU" sz="2400" dirty="0" smtClean="0"/>
                  <a:t>3</a:t>
                </a:r>
                <a:endParaRPr lang="ru-RU" sz="2400" dirty="0"/>
              </a:p>
            </c:rich>
          </c:tx>
          <c:layout>
            <c:manualLayout>
              <c:xMode val="edge"/>
              <c:yMode val="edge"/>
              <c:x val="0.31935408502403329"/>
              <c:y val="0.8901469275314583"/>
            </c:manualLayout>
          </c:layout>
          <c:overlay val="0"/>
          <c:spPr>
            <a:noFill/>
            <a:ln>
              <a:noFill/>
            </a:ln>
            <a:effectLst/>
          </c:spPr>
        </c:title>
        <c:numFmt formatCode="General" sourceLinked="1"/>
        <c:majorTickMark val="none"/>
        <c:minorTickMark val="none"/>
        <c:tickLblPos val="low"/>
        <c:spPr>
          <a:noFill/>
          <a:ln w="12127" cap="flat" cmpd="sng" algn="ctr">
            <a:solidFill>
              <a:schemeClr val="dk1">
                <a:lumMod val="15000"/>
                <a:lumOff val="85000"/>
              </a:schemeClr>
            </a:solidFill>
            <a:round/>
          </a:ln>
          <a:effectLst/>
        </c:spPr>
        <c:txPr>
          <a:bodyPr rot="-60000000" vert="horz"/>
          <a:lstStyle/>
          <a:p>
            <a:pPr>
              <a:defRPr/>
            </a:pPr>
            <a:endParaRPr lang="ru-RU"/>
          </a:p>
        </c:txPr>
        <c:crossAx val="503748504"/>
        <c:crosses val="autoZero"/>
        <c:auto val="1"/>
        <c:lblAlgn val="ctr"/>
        <c:lblOffset val="200"/>
        <c:noMultiLvlLbl val="0"/>
      </c:catAx>
      <c:valAx>
        <c:axId val="503748504"/>
        <c:scaling>
          <c:orientation val="minMax"/>
        </c:scaling>
        <c:delete val="0"/>
        <c:axPos val="l"/>
        <c:majorGridlines>
          <c:spPr>
            <a:ln w="12127" cap="flat" cmpd="sng" algn="ctr">
              <a:solidFill>
                <a:schemeClr val="dk1">
                  <a:lumMod val="15000"/>
                  <a:lumOff val="85000"/>
                  <a:alpha val="54000"/>
                </a:schemeClr>
              </a:solidFill>
              <a:round/>
            </a:ln>
            <a:effectLst/>
          </c:spPr>
        </c:majorGridlines>
        <c:title>
          <c:tx>
            <c:rich>
              <a:bodyPr/>
              <a:lstStyle/>
              <a:p>
                <a:pPr>
                  <a:defRPr/>
                </a:pPr>
                <a:r>
                  <a:rPr lang="en-US" sz="2400" dirty="0" smtClean="0"/>
                  <a:t>Solution</a:t>
                </a:r>
                <a:r>
                  <a:rPr lang="en-US" sz="2400" baseline="0" dirty="0" smtClean="0"/>
                  <a:t> temperature</a:t>
                </a:r>
                <a:r>
                  <a:rPr lang="ru-RU" sz="2400" dirty="0" smtClean="0"/>
                  <a:t>, </a:t>
                </a:r>
                <a:r>
                  <a:rPr lang="ru-RU" sz="2400" dirty="0"/>
                  <a:t>о С</a:t>
                </a:r>
              </a:p>
            </c:rich>
          </c:tx>
          <c:layout>
            <c:manualLayout>
              <c:xMode val="edge"/>
              <c:yMode val="edge"/>
              <c:x val="8.2469854435820611E-2"/>
              <c:y val="0.1778212852885911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ru-RU"/>
          </a:p>
        </c:txPr>
        <c:crossAx val="503744976"/>
        <c:crosses val="autoZero"/>
        <c:crossBetween val="between"/>
      </c:valAx>
    </c:plotArea>
    <c:plotVisOnly val="1"/>
    <c:dispBlanksAs val="gap"/>
    <c:showDLblsOverMax val="0"/>
  </c:chart>
  <c:spPr>
    <a:noFill/>
    <a:ln w="12127" cap="flat" cmpd="sng" algn="ctr">
      <a:noFill/>
      <a:round/>
    </a:ln>
    <a:effectLst/>
  </c:spPr>
  <c:txPr>
    <a:bodyPr/>
    <a:lstStyle/>
    <a:p>
      <a:pPr>
        <a:defRPr sz="1400" b="1"/>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B0BC1E-DFA5-49BA-A302-B7E56175A37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419694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0BC1E-DFA5-49BA-A302-B7E56175A37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82617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0BC1E-DFA5-49BA-A302-B7E56175A37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308491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0BC1E-DFA5-49BA-A302-B7E56175A37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136517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B0BC1E-DFA5-49BA-A302-B7E56175A378}" type="datetimeFigureOut">
              <a:rPr lang="en-US" smtClean="0"/>
              <a:t>5/16/2017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377423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B0BC1E-DFA5-49BA-A302-B7E56175A378}"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409567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B0BC1E-DFA5-49BA-A302-B7E56175A378}" type="datetimeFigureOut">
              <a:rPr lang="en-US" smtClean="0"/>
              <a:t>5/16/2017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192657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B0BC1E-DFA5-49BA-A302-B7E56175A378}" type="datetimeFigureOut">
              <a:rPr lang="en-US" smtClean="0"/>
              <a:t>5/16/2017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36652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0BC1E-DFA5-49BA-A302-B7E56175A378}" type="datetimeFigureOut">
              <a:rPr lang="en-US" smtClean="0"/>
              <a:t>5/16/2017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295031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B0BC1E-DFA5-49BA-A302-B7E56175A378}"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278037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B0BC1E-DFA5-49BA-A302-B7E56175A378}" type="datetimeFigureOut">
              <a:rPr lang="en-US" smtClean="0"/>
              <a:t>5/16/2017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5FECA-F056-4F9C-B553-D0177FC28E14}" type="slidenum">
              <a:rPr lang="en-US" smtClean="0"/>
              <a:t>‹#›</a:t>
            </a:fld>
            <a:endParaRPr lang="en-US"/>
          </a:p>
        </p:txBody>
      </p:sp>
    </p:spTree>
    <p:extLst>
      <p:ext uri="{BB962C8B-B14F-4D97-AF65-F5344CB8AC3E}">
        <p14:creationId xmlns:p14="http://schemas.microsoft.com/office/powerpoint/2010/main" val="376535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0BC1E-DFA5-49BA-A302-B7E56175A378}" type="datetimeFigureOut">
              <a:rPr lang="en-US" smtClean="0"/>
              <a:t>5/16/2017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5FECA-F056-4F9C-B553-D0177FC28E14}" type="slidenum">
              <a:rPr lang="en-US" smtClean="0"/>
              <a:t>‹#›</a:t>
            </a:fld>
            <a:endParaRPr lang="en-US"/>
          </a:p>
        </p:txBody>
      </p:sp>
    </p:spTree>
    <p:extLst>
      <p:ext uri="{BB962C8B-B14F-4D97-AF65-F5344CB8AC3E}">
        <p14:creationId xmlns:p14="http://schemas.microsoft.com/office/powerpoint/2010/main" val="1990106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2575" y="1693863"/>
            <a:ext cx="9144000" cy="3439004"/>
          </a:xfrm>
        </p:spPr>
        <p:txBody>
          <a:bodyPr>
            <a:normAutofit/>
          </a:bodyPr>
          <a:lstStyle/>
          <a:p>
            <a:r>
              <a:rPr lang="en-US" b="1" dirty="0" smtClean="0">
                <a:solidFill>
                  <a:srgbClr val="0070C0"/>
                </a:solidFill>
              </a:rPr>
              <a:t>Salt technological composition (STC) for the gas</a:t>
            </a:r>
            <a:r>
              <a:rPr lang="ru-RU" b="1" dirty="0" smtClean="0">
                <a:solidFill>
                  <a:srgbClr val="0070C0"/>
                </a:solidFill>
              </a:rPr>
              <a:t> </a:t>
            </a:r>
            <a:r>
              <a:rPr lang="en-US" b="1" dirty="0" smtClean="0">
                <a:solidFill>
                  <a:srgbClr val="0070C0"/>
                </a:solidFill>
              </a:rPr>
              <a:t>&amp; oil wells completion and workover</a:t>
            </a:r>
            <a:endParaRPr lang="en-US" b="1" dirty="0">
              <a:solidFill>
                <a:srgbClr val="0070C0"/>
              </a:solidFill>
            </a:endParaRPr>
          </a:p>
        </p:txBody>
      </p:sp>
    </p:spTree>
    <p:extLst>
      <p:ext uri="{BB962C8B-B14F-4D97-AF65-F5344CB8AC3E}">
        <p14:creationId xmlns:p14="http://schemas.microsoft.com/office/powerpoint/2010/main" val="94092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242889"/>
            <a:ext cx="10282236" cy="1228724"/>
          </a:xfrm>
        </p:spPr>
        <p:txBody>
          <a:bodyPr wrap="square" anchor="ctr" anchorCtr="0">
            <a:normAutofit/>
          </a:bodyPr>
          <a:lstStyle/>
          <a:p>
            <a:r>
              <a:rPr lang="en-US" sz="3200" b="1" dirty="0" smtClean="0">
                <a:solidFill>
                  <a:srgbClr val="0070C0"/>
                </a:solidFill>
              </a:rPr>
              <a:t>Next unit of the heavy process liquids production and regeneration (located in another Siberia region)</a:t>
            </a:r>
            <a:endParaRPr lang="en-US" sz="3200" b="1" dirty="0">
              <a:solidFill>
                <a:srgbClr val="0070C0"/>
              </a:solidFill>
            </a:endParaRPr>
          </a:p>
        </p:txBody>
      </p:sp>
      <p:grpSp>
        <p:nvGrpSpPr>
          <p:cNvPr id="4" name="Group 3"/>
          <p:cNvGrpSpPr/>
          <p:nvPr/>
        </p:nvGrpSpPr>
        <p:grpSpPr>
          <a:xfrm>
            <a:off x="1551482" y="1821131"/>
            <a:ext cx="9322399" cy="4679681"/>
            <a:chOff x="1150339" y="1249632"/>
            <a:chExt cx="7626725" cy="3384986"/>
          </a:xfrm>
        </p:grpSpPr>
        <p:pic>
          <p:nvPicPr>
            <p:cNvPr id="11" name="Picture 3" descr="E:\личные\фото_видео\Desktop\ФОТО\ФОТО1\DSC014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5093" y="3003741"/>
              <a:ext cx="2140760" cy="16055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личные\фото_видео\Desktop\фото_китай\телефон_фото 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394" y="1249632"/>
              <a:ext cx="2140760" cy="16055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личные\фото_видео\Desktop\фото_китай\телефон_фото 0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3672" y="1268413"/>
              <a:ext cx="2219993" cy="16055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личные\фото_видео\Desktop\фото_китай\телефон_фото 04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3098" y="2978434"/>
              <a:ext cx="221999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E:\личные\фото_видео\Desktop\ФОТО\БАЗА_ФОТО\DSC016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0339" y="2991636"/>
              <a:ext cx="2140758" cy="16090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7" cstate="print"/>
            <a:srcRect/>
            <a:stretch>
              <a:fillRect/>
            </a:stretch>
          </p:blipFill>
          <p:spPr bwMode="auto">
            <a:xfrm>
              <a:off x="6228184" y="1282282"/>
              <a:ext cx="2548880" cy="1652269"/>
            </a:xfrm>
            <a:prstGeom prst="rect">
              <a:avLst/>
            </a:prstGeom>
            <a:noFill/>
            <a:ln w="9525">
              <a:noFill/>
              <a:miter lim="800000"/>
              <a:headEnd/>
              <a:tailEnd/>
            </a:ln>
            <a:effectLst/>
          </p:spPr>
        </p:pic>
      </p:grpSp>
    </p:spTree>
    <p:extLst>
      <p:ext uri="{BB962C8B-B14F-4D97-AF65-F5344CB8AC3E}">
        <p14:creationId xmlns:p14="http://schemas.microsoft.com/office/powerpoint/2010/main" val="339757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500064"/>
            <a:ext cx="10282236" cy="1228724"/>
          </a:xfrm>
        </p:spPr>
        <p:txBody>
          <a:bodyPr wrap="square" anchor="ctr" anchorCtr="0">
            <a:normAutofit/>
          </a:bodyPr>
          <a:lstStyle/>
          <a:p>
            <a:r>
              <a:rPr lang="en-US" sz="3200" b="1" dirty="0" smtClean="0">
                <a:solidFill>
                  <a:srgbClr val="0070C0"/>
                </a:solidFill>
              </a:rPr>
              <a:t>Advantages</a:t>
            </a:r>
            <a:endParaRPr lang="en-US" sz="3200" b="1" dirty="0">
              <a:solidFill>
                <a:srgbClr val="0070C0"/>
              </a:solidFill>
            </a:endParaRPr>
          </a:p>
        </p:txBody>
      </p:sp>
      <p:sp>
        <p:nvSpPr>
          <p:cNvPr id="4" name="Title 1"/>
          <p:cNvSpPr txBox="1">
            <a:spLocks/>
          </p:cNvSpPr>
          <p:nvPr/>
        </p:nvSpPr>
        <p:spPr>
          <a:xfrm>
            <a:off x="1071564" y="1471613"/>
            <a:ext cx="10282236" cy="5029200"/>
          </a:xfrm>
          <a:prstGeom prst="rect">
            <a:avLst/>
          </a:prstGeom>
        </p:spPr>
        <p:txBody>
          <a:bodyPr vert="horz" wrap="square"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200" b="1" dirty="0" smtClean="0"/>
              <a:t>Expertise from Y2009 – time-proven solution for the numerous of Russian gas and oil companies</a:t>
            </a:r>
          </a:p>
          <a:p>
            <a:pPr algn="l"/>
            <a:endParaRPr lang="en-US" sz="3200" b="1" dirty="0" smtClean="0"/>
          </a:p>
          <a:p>
            <a:pPr marL="457200" indent="-457200" algn="l">
              <a:buFont typeface="Arial" panose="020B0604020202020204" pitchFamily="34" charset="0"/>
              <a:buChar char="•"/>
            </a:pPr>
            <a:r>
              <a:rPr lang="en-US" sz="3200" b="1" dirty="0" smtClean="0"/>
              <a:t>Several production units</a:t>
            </a:r>
          </a:p>
          <a:p>
            <a:pPr marL="457200" indent="-457200" algn="l">
              <a:buFont typeface="Arial" panose="020B0604020202020204" pitchFamily="34" charset="0"/>
              <a:buChar char="•"/>
            </a:pPr>
            <a:endParaRPr lang="en-US" sz="3200" b="1" dirty="0" smtClean="0"/>
          </a:p>
          <a:p>
            <a:pPr algn="l"/>
            <a:r>
              <a:rPr lang="en-US" sz="3200" b="1" dirty="0" smtClean="0"/>
              <a:t>More than 8 years of successful experience of using STC-1800</a:t>
            </a:r>
            <a:r>
              <a:rPr lang="ru-RU" sz="3200" b="1" dirty="0" smtClean="0"/>
              <a:t> </a:t>
            </a:r>
            <a:r>
              <a:rPr lang="en-US" sz="3200" b="1" dirty="0" smtClean="0"/>
              <a:t>in GASPROMNEFT, LUKOIL, SLAVNEFT, ARCTICA</a:t>
            </a:r>
          </a:p>
          <a:p>
            <a:pPr marL="457200" indent="-457200" algn="l">
              <a:buFont typeface="Arial" panose="020B0604020202020204" pitchFamily="34" charset="0"/>
              <a:buChar char="•"/>
            </a:pPr>
            <a:endParaRPr lang="en-US" sz="3200" b="1" dirty="0" smtClean="0"/>
          </a:p>
          <a:p>
            <a:pPr marL="457200" indent="-457200" algn="l">
              <a:buFont typeface="Arial" panose="020B0604020202020204" pitchFamily="34" charset="0"/>
              <a:buChar char="•"/>
            </a:pPr>
            <a:r>
              <a:rPr lang="en-US" sz="3200" b="1" dirty="0" smtClean="0"/>
              <a:t>In-house laboratory and constant control of both incoming supplies and ready-to-ship goods</a:t>
            </a:r>
          </a:p>
        </p:txBody>
      </p:sp>
    </p:spTree>
    <p:extLst>
      <p:ext uri="{BB962C8B-B14F-4D97-AF65-F5344CB8AC3E}">
        <p14:creationId xmlns:p14="http://schemas.microsoft.com/office/powerpoint/2010/main" val="89496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585788"/>
            <a:ext cx="10282236" cy="657225"/>
          </a:xfrm>
        </p:spPr>
        <p:txBody>
          <a:bodyPr wrap="square" anchor="ctr" anchorCtr="0">
            <a:normAutofit fontScale="90000"/>
          </a:bodyPr>
          <a:lstStyle/>
          <a:p>
            <a:r>
              <a:rPr lang="en-US" sz="3200" b="1" dirty="0" smtClean="0">
                <a:solidFill>
                  <a:srgbClr val="0070C0"/>
                </a:solidFill>
              </a:rPr>
              <a:t>Technologic liquid specific gravity for the well completion and workover brines</a:t>
            </a:r>
            <a:endParaRPr lang="en-US" sz="3200" b="1" dirty="0">
              <a:solidFill>
                <a:srgbClr val="0070C0"/>
              </a:solidFill>
            </a:endParaRPr>
          </a:p>
        </p:txBody>
      </p:sp>
      <p:graphicFrame>
        <p:nvGraphicFramePr>
          <p:cNvPr id="3" name="Диаграмма 6"/>
          <p:cNvGraphicFramePr>
            <a:graphicFrameLocks/>
          </p:cNvGraphicFramePr>
          <p:nvPr>
            <p:extLst>
              <p:ext uri="{D42A27DB-BD31-4B8C-83A1-F6EECF244321}">
                <p14:modId xmlns:p14="http://schemas.microsoft.com/office/powerpoint/2010/main" val="421332151"/>
              </p:ext>
            </p:extLst>
          </p:nvPr>
        </p:nvGraphicFramePr>
        <p:xfrm>
          <a:off x="957263" y="1357313"/>
          <a:ext cx="9710737" cy="5500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64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fade">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chart seriesIdx="0" categoryIdx="0" bldStep="ptInSeries"/>
                                            </p:graphicEl>
                                          </p:spTgt>
                                        </p:tgtEl>
                                        <p:attrNameLst>
                                          <p:attrName>style.visibility</p:attrName>
                                        </p:attrNameLst>
                                      </p:cBhvr>
                                      <p:to>
                                        <p:strVal val="visible"/>
                                      </p:to>
                                    </p:set>
                                    <p:animEffect transition="in" filter="fade">
                                      <p:cBhvr>
                                        <p:cTn id="12" dur="500"/>
                                        <p:tgtEl>
                                          <p:spTgt spid="3">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chart seriesIdx="0" categoryIdx="1" bldStep="ptInSeries"/>
                                            </p:graphicEl>
                                          </p:spTgt>
                                        </p:tgtEl>
                                        <p:attrNameLst>
                                          <p:attrName>style.visibility</p:attrName>
                                        </p:attrNameLst>
                                      </p:cBhvr>
                                      <p:to>
                                        <p:strVal val="visible"/>
                                      </p:to>
                                    </p:set>
                                    <p:animEffect transition="in" filter="fade">
                                      <p:cBhvr>
                                        <p:cTn id="17" dur="500"/>
                                        <p:tgtEl>
                                          <p:spTgt spid="3">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chart seriesIdx="0" categoryIdx="2" bldStep="ptInSeries"/>
                                            </p:graphicEl>
                                          </p:spTgt>
                                        </p:tgtEl>
                                        <p:attrNameLst>
                                          <p:attrName>style.visibility</p:attrName>
                                        </p:attrNameLst>
                                      </p:cBhvr>
                                      <p:to>
                                        <p:strVal val="visible"/>
                                      </p:to>
                                    </p:set>
                                    <p:animEffect transition="in" filter="fade">
                                      <p:cBhvr>
                                        <p:cTn id="22" dur="500"/>
                                        <p:tgtEl>
                                          <p:spTgt spid="3">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chart seriesIdx="0" categoryIdx="3" bldStep="ptInSeries"/>
                                            </p:graphicEl>
                                          </p:spTgt>
                                        </p:tgtEl>
                                        <p:attrNameLst>
                                          <p:attrName>style.visibility</p:attrName>
                                        </p:attrNameLst>
                                      </p:cBhvr>
                                      <p:to>
                                        <p:strVal val="visible"/>
                                      </p:to>
                                    </p:set>
                                    <p:animEffect transition="in" filter="fade">
                                      <p:cBhvr>
                                        <p:cTn id="27" dur="500"/>
                                        <p:tgtEl>
                                          <p:spTgt spid="3">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chart seriesIdx="0" categoryIdx="4" bldStep="ptInSeries"/>
                                            </p:graphicEl>
                                          </p:spTgt>
                                        </p:tgtEl>
                                        <p:attrNameLst>
                                          <p:attrName>style.visibility</p:attrName>
                                        </p:attrNameLst>
                                      </p:cBhvr>
                                      <p:to>
                                        <p:strVal val="visible"/>
                                      </p:to>
                                    </p:set>
                                    <p:animEffect transition="in" filter="fade">
                                      <p:cBhvr>
                                        <p:cTn id="32" dur="500"/>
                                        <p:tgtEl>
                                          <p:spTgt spid="3">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chart seriesIdx="0" categoryIdx="5" bldStep="ptInSeries"/>
                                            </p:graphicEl>
                                          </p:spTgt>
                                        </p:tgtEl>
                                        <p:attrNameLst>
                                          <p:attrName>style.visibility</p:attrName>
                                        </p:attrNameLst>
                                      </p:cBhvr>
                                      <p:to>
                                        <p:strVal val="visible"/>
                                      </p:to>
                                    </p:set>
                                    <p:animEffect transition="in" filter="fade">
                                      <p:cBhvr>
                                        <p:cTn id="37" dur="500"/>
                                        <p:tgtEl>
                                          <p:spTgt spid="3">
                                            <p:graphicEl>
                                              <a:chart seriesIdx="0" categoryIdx="5"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chart seriesIdx="0" categoryIdx="6" bldStep="ptInSeries"/>
                                            </p:graphicEl>
                                          </p:spTgt>
                                        </p:tgtEl>
                                        <p:attrNameLst>
                                          <p:attrName>style.visibility</p:attrName>
                                        </p:attrNameLst>
                                      </p:cBhvr>
                                      <p:to>
                                        <p:strVal val="visible"/>
                                      </p:to>
                                    </p:set>
                                    <p:animEffect transition="in" filter="fade">
                                      <p:cBhvr>
                                        <p:cTn id="42" dur="500"/>
                                        <p:tgtEl>
                                          <p:spTgt spid="3">
                                            <p:graphicEl>
                                              <a:chart seriesIdx="0" categoryIdx="6"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chart seriesIdx="0" categoryIdx="7" bldStep="ptInSeries"/>
                                            </p:graphicEl>
                                          </p:spTgt>
                                        </p:tgtEl>
                                        <p:attrNameLst>
                                          <p:attrName>style.visibility</p:attrName>
                                        </p:attrNameLst>
                                      </p:cBhvr>
                                      <p:to>
                                        <p:strVal val="visible"/>
                                      </p:to>
                                    </p:set>
                                    <p:animEffect transition="in" filter="fade">
                                      <p:cBhvr>
                                        <p:cTn id="47" dur="500"/>
                                        <p:tgtEl>
                                          <p:spTgt spid="3">
                                            <p:graphicEl>
                                              <a:chart seriesIdx="0" categoryIdx="7"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chart seriesIdx="0" categoryIdx="8" bldStep="ptInSeries"/>
                                            </p:graphicEl>
                                          </p:spTgt>
                                        </p:tgtEl>
                                        <p:attrNameLst>
                                          <p:attrName>style.visibility</p:attrName>
                                        </p:attrNameLst>
                                      </p:cBhvr>
                                      <p:to>
                                        <p:strVal val="visible"/>
                                      </p:to>
                                    </p:set>
                                    <p:animEffect transition="in" filter="fade">
                                      <p:cBhvr>
                                        <p:cTn id="52" dur="500"/>
                                        <p:tgtEl>
                                          <p:spTgt spid="3">
                                            <p:graphicEl>
                                              <a:chart seriesIdx="0" categoryIdx="8"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graphicEl>
                                              <a:chart seriesIdx="1" categoryIdx="0" bldStep="ptInSeries"/>
                                            </p:graphicEl>
                                          </p:spTgt>
                                        </p:tgtEl>
                                        <p:attrNameLst>
                                          <p:attrName>style.visibility</p:attrName>
                                        </p:attrNameLst>
                                      </p:cBhvr>
                                      <p:to>
                                        <p:strVal val="visible"/>
                                      </p:to>
                                    </p:set>
                                    <p:animEffect transition="in" filter="fade">
                                      <p:cBhvr>
                                        <p:cTn id="57" dur="500"/>
                                        <p:tgtEl>
                                          <p:spTgt spid="3">
                                            <p:graphicEl>
                                              <a:chart seriesIdx="1" categoryIdx="0"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graphicEl>
                                              <a:chart seriesIdx="1" categoryIdx="1" bldStep="ptInSeries"/>
                                            </p:graphicEl>
                                          </p:spTgt>
                                        </p:tgtEl>
                                        <p:attrNameLst>
                                          <p:attrName>style.visibility</p:attrName>
                                        </p:attrNameLst>
                                      </p:cBhvr>
                                      <p:to>
                                        <p:strVal val="visible"/>
                                      </p:to>
                                    </p:set>
                                    <p:animEffect transition="in" filter="fade">
                                      <p:cBhvr>
                                        <p:cTn id="62" dur="500"/>
                                        <p:tgtEl>
                                          <p:spTgt spid="3">
                                            <p:graphicEl>
                                              <a:chart seriesIdx="1" categoryIdx="1"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graphicEl>
                                              <a:chart seriesIdx="1" categoryIdx="2" bldStep="ptInSeries"/>
                                            </p:graphicEl>
                                          </p:spTgt>
                                        </p:tgtEl>
                                        <p:attrNameLst>
                                          <p:attrName>style.visibility</p:attrName>
                                        </p:attrNameLst>
                                      </p:cBhvr>
                                      <p:to>
                                        <p:strVal val="visible"/>
                                      </p:to>
                                    </p:set>
                                    <p:animEffect transition="in" filter="fade">
                                      <p:cBhvr>
                                        <p:cTn id="67" dur="500"/>
                                        <p:tgtEl>
                                          <p:spTgt spid="3">
                                            <p:graphicEl>
                                              <a:chart seriesIdx="1" categoryIdx="2" bldStep="ptIn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graphicEl>
                                              <a:chart seriesIdx="1" categoryIdx="3" bldStep="ptInSeries"/>
                                            </p:graphicEl>
                                          </p:spTgt>
                                        </p:tgtEl>
                                        <p:attrNameLst>
                                          <p:attrName>style.visibility</p:attrName>
                                        </p:attrNameLst>
                                      </p:cBhvr>
                                      <p:to>
                                        <p:strVal val="visible"/>
                                      </p:to>
                                    </p:set>
                                    <p:animEffect transition="in" filter="fade">
                                      <p:cBhvr>
                                        <p:cTn id="72" dur="500"/>
                                        <p:tgtEl>
                                          <p:spTgt spid="3">
                                            <p:graphicEl>
                                              <a:chart seriesIdx="1" categoryIdx="3" bldStep="ptIn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graphicEl>
                                              <a:chart seriesIdx="1" categoryIdx="4" bldStep="ptInSeries"/>
                                            </p:graphicEl>
                                          </p:spTgt>
                                        </p:tgtEl>
                                        <p:attrNameLst>
                                          <p:attrName>style.visibility</p:attrName>
                                        </p:attrNameLst>
                                      </p:cBhvr>
                                      <p:to>
                                        <p:strVal val="visible"/>
                                      </p:to>
                                    </p:set>
                                    <p:animEffect transition="in" filter="fade">
                                      <p:cBhvr>
                                        <p:cTn id="77" dur="500"/>
                                        <p:tgtEl>
                                          <p:spTgt spid="3">
                                            <p:graphicEl>
                                              <a:chart seriesIdx="1" categoryIdx="4" bldStep="ptIn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graphicEl>
                                              <a:chart seriesIdx="1" categoryIdx="5" bldStep="ptInSeries"/>
                                            </p:graphicEl>
                                          </p:spTgt>
                                        </p:tgtEl>
                                        <p:attrNameLst>
                                          <p:attrName>style.visibility</p:attrName>
                                        </p:attrNameLst>
                                      </p:cBhvr>
                                      <p:to>
                                        <p:strVal val="visible"/>
                                      </p:to>
                                    </p:set>
                                    <p:animEffect transition="in" filter="fade">
                                      <p:cBhvr>
                                        <p:cTn id="82" dur="500"/>
                                        <p:tgtEl>
                                          <p:spTgt spid="3">
                                            <p:graphicEl>
                                              <a:chart seriesIdx="1" categoryIdx="5" bldStep="ptInSeries"/>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graphicEl>
                                              <a:chart seriesIdx="1" categoryIdx="6" bldStep="ptInSeries"/>
                                            </p:graphicEl>
                                          </p:spTgt>
                                        </p:tgtEl>
                                        <p:attrNameLst>
                                          <p:attrName>style.visibility</p:attrName>
                                        </p:attrNameLst>
                                      </p:cBhvr>
                                      <p:to>
                                        <p:strVal val="visible"/>
                                      </p:to>
                                    </p:set>
                                    <p:animEffect transition="in" filter="fade">
                                      <p:cBhvr>
                                        <p:cTn id="87" dur="500"/>
                                        <p:tgtEl>
                                          <p:spTgt spid="3">
                                            <p:graphicEl>
                                              <a:chart seriesIdx="1" categoryIdx="6" bldStep="ptInSeries"/>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graphicEl>
                                              <a:chart seriesIdx="1" categoryIdx="7" bldStep="ptInSeries"/>
                                            </p:graphicEl>
                                          </p:spTgt>
                                        </p:tgtEl>
                                        <p:attrNameLst>
                                          <p:attrName>style.visibility</p:attrName>
                                        </p:attrNameLst>
                                      </p:cBhvr>
                                      <p:to>
                                        <p:strVal val="visible"/>
                                      </p:to>
                                    </p:set>
                                    <p:animEffect transition="in" filter="fade">
                                      <p:cBhvr>
                                        <p:cTn id="92" dur="500"/>
                                        <p:tgtEl>
                                          <p:spTgt spid="3">
                                            <p:graphicEl>
                                              <a:chart seriesIdx="1" categoryIdx="7" bldStep="ptInSeries"/>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graphicEl>
                                              <a:chart seriesIdx="1" categoryIdx="8" bldStep="ptInSeries"/>
                                            </p:graphicEl>
                                          </p:spTgt>
                                        </p:tgtEl>
                                        <p:attrNameLst>
                                          <p:attrName>style.visibility</p:attrName>
                                        </p:attrNameLst>
                                      </p:cBhvr>
                                      <p:to>
                                        <p:strVal val="visible"/>
                                      </p:to>
                                    </p:set>
                                    <p:animEffect transition="in" filter="fade">
                                      <p:cBhvr>
                                        <p:cTn id="97" dur="500"/>
                                        <p:tgtEl>
                                          <p:spTgt spid="3">
                                            <p:graphicEl>
                                              <a:chart seriesIdx="1" categoryIdx="8" bldStep="ptInSeries"/>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graphicEl>
                                              <a:chart seriesIdx="2" categoryIdx="0" bldStep="ptInSeries"/>
                                            </p:graphicEl>
                                          </p:spTgt>
                                        </p:tgtEl>
                                        <p:attrNameLst>
                                          <p:attrName>style.visibility</p:attrName>
                                        </p:attrNameLst>
                                      </p:cBhvr>
                                      <p:to>
                                        <p:strVal val="visible"/>
                                      </p:to>
                                    </p:set>
                                    <p:animEffect transition="in" filter="fade">
                                      <p:cBhvr>
                                        <p:cTn id="102" dur="500"/>
                                        <p:tgtEl>
                                          <p:spTgt spid="3">
                                            <p:graphicEl>
                                              <a:chart seriesIdx="2" categoryIdx="0" bldStep="ptInSeries"/>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
                                            <p:graphicEl>
                                              <a:chart seriesIdx="2" categoryIdx="1" bldStep="ptInSeries"/>
                                            </p:graphicEl>
                                          </p:spTgt>
                                        </p:tgtEl>
                                        <p:attrNameLst>
                                          <p:attrName>style.visibility</p:attrName>
                                        </p:attrNameLst>
                                      </p:cBhvr>
                                      <p:to>
                                        <p:strVal val="visible"/>
                                      </p:to>
                                    </p:set>
                                    <p:animEffect transition="in" filter="fade">
                                      <p:cBhvr>
                                        <p:cTn id="107" dur="500"/>
                                        <p:tgtEl>
                                          <p:spTgt spid="3">
                                            <p:graphicEl>
                                              <a:chart seriesIdx="2" categoryIdx="1" bldStep="ptInSeries"/>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
                                            <p:graphicEl>
                                              <a:chart seriesIdx="2" categoryIdx="2" bldStep="ptInSeries"/>
                                            </p:graphicEl>
                                          </p:spTgt>
                                        </p:tgtEl>
                                        <p:attrNameLst>
                                          <p:attrName>style.visibility</p:attrName>
                                        </p:attrNameLst>
                                      </p:cBhvr>
                                      <p:to>
                                        <p:strVal val="visible"/>
                                      </p:to>
                                    </p:set>
                                    <p:animEffect transition="in" filter="fade">
                                      <p:cBhvr>
                                        <p:cTn id="112" dur="500"/>
                                        <p:tgtEl>
                                          <p:spTgt spid="3">
                                            <p:graphicEl>
                                              <a:chart seriesIdx="2" categoryIdx="2" bldStep="ptInSeries"/>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
                                            <p:graphicEl>
                                              <a:chart seriesIdx="2" categoryIdx="3" bldStep="ptInSeries"/>
                                            </p:graphicEl>
                                          </p:spTgt>
                                        </p:tgtEl>
                                        <p:attrNameLst>
                                          <p:attrName>style.visibility</p:attrName>
                                        </p:attrNameLst>
                                      </p:cBhvr>
                                      <p:to>
                                        <p:strVal val="visible"/>
                                      </p:to>
                                    </p:set>
                                    <p:animEffect transition="in" filter="fade">
                                      <p:cBhvr>
                                        <p:cTn id="117" dur="500"/>
                                        <p:tgtEl>
                                          <p:spTgt spid="3">
                                            <p:graphicEl>
                                              <a:chart seriesIdx="2" categoryIdx="3" bldStep="ptInSeries"/>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
                                            <p:graphicEl>
                                              <a:chart seriesIdx="2" categoryIdx="4" bldStep="ptInSeries"/>
                                            </p:graphicEl>
                                          </p:spTgt>
                                        </p:tgtEl>
                                        <p:attrNameLst>
                                          <p:attrName>style.visibility</p:attrName>
                                        </p:attrNameLst>
                                      </p:cBhvr>
                                      <p:to>
                                        <p:strVal val="visible"/>
                                      </p:to>
                                    </p:set>
                                    <p:animEffect transition="in" filter="fade">
                                      <p:cBhvr>
                                        <p:cTn id="122" dur="500"/>
                                        <p:tgtEl>
                                          <p:spTgt spid="3">
                                            <p:graphicEl>
                                              <a:chart seriesIdx="2" categoryIdx="4" bldStep="ptInSeries"/>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
                                            <p:graphicEl>
                                              <a:chart seriesIdx="2" categoryIdx="5" bldStep="ptInSeries"/>
                                            </p:graphicEl>
                                          </p:spTgt>
                                        </p:tgtEl>
                                        <p:attrNameLst>
                                          <p:attrName>style.visibility</p:attrName>
                                        </p:attrNameLst>
                                      </p:cBhvr>
                                      <p:to>
                                        <p:strVal val="visible"/>
                                      </p:to>
                                    </p:set>
                                    <p:animEffect transition="in" filter="fade">
                                      <p:cBhvr>
                                        <p:cTn id="127" dur="500"/>
                                        <p:tgtEl>
                                          <p:spTgt spid="3">
                                            <p:graphicEl>
                                              <a:chart seriesIdx="2" categoryIdx="5" bldStep="ptInSeries"/>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
                                            <p:graphicEl>
                                              <a:chart seriesIdx="2" categoryIdx="6" bldStep="ptInSeries"/>
                                            </p:graphicEl>
                                          </p:spTgt>
                                        </p:tgtEl>
                                        <p:attrNameLst>
                                          <p:attrName>style.visibility</p:attrName>
                                        </p:attrNameLst>
                                      </p:cBhvr>
                                      <p:to>
                                        <p:strVal val="visible"/>
                                      </p:to>
                                    </p:set>
                                    <p:animEffect transition="in" filter="fade">
                                      <p:cBhvr>
                                        <p:cTn id="132" dur="500"/>
                                        <p:tgtEl>
                                          <p:spTgt spid="3">
                                            <p:graphicEl>
                                              <a:chart seriesIdx="2" categoryIdx="6" bldStep="ptInSeries"/>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
                                            <p:graphicEl>
                                              <a:chart seriesIdx="2" categoryIdx="7" bldStep="ptInSeries"/>
                                            </p:graphicEl>
                                          </p:spTgt>
                                        </p:tgtEl>
                                        <p:attrNameLst>
                                          <p:attrName>style.visibility</p:attrName>
                                        </p:attrNameLst>
                                      </p:cBhvr>
                                      <p:to>
                                        <p:strVal val="visible"/>
                                      </p:to>
                                    </p:set>
                                    <p:animEffect transition="in" filter="fade">
                                      <p:cBhvr>
                                        <p:cTn id="137" dur="500"/>
                                        <p:tgtEl>
                                          <p:spTgt spid="3">
                                            <p:graphicEl>
                                              <a:chart seriesIdx="2" categoryIdx="7" bldStep="ptInSeries"/>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
                                            <p:graphicEl>
                                              <a:chart seriesIdx="2" categoryIdx="8" bldStep="ptInSeries"/>
                                            </p:graphicEl>
                                          </p:spTgt>
                                        </p:tgtEl>
                                        <p:attrNameLst>
                                          <p:attrName>style.visibility</p:attrName>
                                        </p:attrNameLst>
                                      </p:cBhvr>
                                      <p:to>
                                        <p:strVal val="visible"/>
                                      </p:to>
                                    </p:set>
                                    <p:animEffect transition="in" filter="fade">
                                      <p:cBhvr>
                                        <p:cTn id="142" dur="500"/>
                                        <p:tgtEl>
                                          <p:spTgt spid="3">
                                            <p:graphicEl>
                                              <a:chart seriesIdx="2" categoryIdx="8" bldStep="ptInSeries"/>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
                                            <p:graphicEl>
                                              <a:chart seriesIdx="3" categoryIdx="0" bldStep="ptInSeries"/>
                                            </p:graphicEl>
                                          </p:spTgt>
                                        </p:tgtEl>
                                        <p:attrNameLst>
                                          <p:attrName>style.visibility</p:attrName>
                                        </p:attrNameLst>
                                      </p:cBhvr>
                                      <p:to>
                                        <p:strVal val="visible"/>
                                      </p:to>
                                    </p:set>
                                    <p:animEffect transition="in" filter="fade">
                                      <p:cBhvr>
                                        <p:cTn id="147" dur="500"/>
                                        <p:tgtEl>
                                          <p:spTgt spid="3">
                                            <p:graphicEl>
                                              <a:chart seriesIdx="3" categoryIdx="0" bldStep="ptInSeries"/>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
                                            <p:graphicEl>
                                              <a:chart seriesIdx="3" categoryIdx="1" bldStep="ptInSeries"/>
                                            </p:graphicEl>
                                          </p:spTgt>
                                        </p:tgtEl>
                                        <p:attrNameLst>
                                          <p:attrName>style.visibility</p:attrName>
                                        </p:attrNameLst>
                                      </p:cBhvr>
                                      <p:to>
                                        <p:strVal val="visible"/>
                                      </p:to>
                                    </p:set>
                                    <p:animEffect transition="in" filter="fade">
                                      <p:cBhvr>
                                        <p:cTn id="152" dur="500"/>
                                        <p:tgtEl>
                                          <p:spTgt spid="3">
                                            <p:graphicEl>
                                              <a:chart seriesIdx="3" categoryIdx="1" bldStep="ptInSeries"/>
                                            </p:graphic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
                                            <p:graphicEl>
                                              <a:chart seriesIdx="3" categoryIdx="2" bldStep="ptInSeries"/>
                                            </p:graphicEl>
                                          </p:spTgt>
                                        </p:tgtEl>
                                        <p:attrNameLst>
                                          <p:attrName>style.visibility</p:attrName>
                                        </p:attrNameLst>
                                      </p:cBhvr>
                                      <p:to>
                                        <p:strVal val="visible"/>
                                      </p:to>
                                    </p:set>
                                    <p:animEffect transition="in" filter="fade">
                                      <p:cBhvr>
                                        <p:cTn id="157" dur="500"/>
                                        <p:tgtEl>
                                          <p:spTgt spid="3">
                                            <p:graphicEl>
                                              <a:chart seriesIdx="3" categoryIdx="2" bldStep="ptInSeries"/>
                                            </p:graphic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
                                            <p:graphicEl>
                                              <a:chart seriesIdx="3" categoryIdx="3" bldStep="ptInSeries"/>
                                            </p:graphicEl>
                                          </p:spTgt>
                                        </p:tgtEl>
                                        <p:attrNameLst>
                                          <p:attrName>style.visibility</p:attrName>
                                        </p:attrNameLst>
                                      </p:cBhvr>
                                      <p:to>
                                        <p:strVal val="visible"/>
                                      </p:to>
                                    </p:set>
                                    <p:animEffect transition="in" filter="fade">
                                      <p:cBhvr>
                                        <p:cTn id="162" dur="500"/>
                                        <p:tgtEl>
                                          <p:spTgt spid="3">
                                            <p:graphicEl>
                                              <a:chart seriesIdx="3" categoryIdx="3" bldStep="ptInSeries"/>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3">
                                            <p:graphicEl>
                                              <a:chart seriesIdx="3" categoryIdx="4" bldStep="ptInSeries"/>
                                            </p:graphicEl>
                                          </p:spTgt>
                                        </p:tgtEl>
                                        <p:attrNameLst>
                                          <p:attrName>style.visibility</p:attrName>
                                        </p:attrNameLst>
                                      </p:cBhvr>
                                      <p:to>
                                        <p:strVal val="visible"/>
                                      </p:to>
                                    </p:set>
                                    <p:animEffect transition="in" filter="fade">
                                      <p:cBhvr>
                                        <p:cTn id="167" dur="500"/>
                                        <p:tgtEl>
                                          <p:spTgt spid="3">
                                            <p:graphicEl>
                                              <a:chart seriesIdx="3" categoryIdx="4" bldStep="ptInSeries"/>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3">
                                            <p:graphicEl>
                                              <a:chart seriesIdx="3" categoryIdx="5" bldStep="ptInSeries"/>
                                            </p:graphicEl>
                                          </p:spTgt>
                                        </p:tgtEl>
                                        <p:attrNameLst>
                                          <p:attrName>style.visibility</p:attrName>
                                        </p:attrNameLst>
                                      </p:cBhvr>
                                      <p:to>
                                        <p:strVal val="visible"/>
                                      </p:to>
                                    </p:set>
                                    <p:animEffect transition="in" filter="fade">
                                      <p:cBhvr>
                                        <p:cTn id="172" dur="500"/>
                                        <p:tgtEl>
                                          <p:spTgt spid="3">
                                            <p:graphicEl>
                                              <a:chart seriesIdx="3" categoryIdx="5" bldStep="ptInSeries"/>
                                            </p:graphicEl>
                                          </p:spTgt>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3">
                                            <p:graphicEl>
                                              <a:chart seriesIdx="3" categoryIdx="6" bldStep="ptInSeries"/>
                                            </p:graphicEl>
                                          </p:spTgt>
                                        </p:tgtEl>
                                        <p:attrNameLst>
                                          <p:attrName>style.visibility</p:attrName>
                                        </p:attrNameLst>
                                      </p:cBhvr>
                                      <p:to>
                                        <p:strVal val="visible"/>
                                      </p:to>
                                    </p:set>
                                    <p:animEffect transition="in" filter="fade">
                                      <p:cBhvr>
                                        <p:cTn id="177" dur="500"/>
                                        <p:tgtEl>
                                          <p:spTgt spid="3">
                                            <p:graphicEl>
                                              <a:chart seriesIdx="3" categoryIdx="6" bldStep="ptInSeries"/>
                                            </p:graphicEl>
                                          </p:spTgt>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3">
                                            <p:graphicEl>
                                              <a:chart seriesIdx="3" categoryIdx="7" bldStep="ptInSeries"/>
                                            </p:graphicEl>
                                          </p:spTgt>
                                        </p:tgtEl>
                                        <p:attrNameLst>
                                          <p:attrName>style.visibility</p:attrName>
                                        </p:attrNameLst>
                                      </p:cBhvr>
                                      <p:to>
                                        <p:strVal val="visible"/>
                                      </p:to>
                                    </p:set>
                                    <p:animEffect transition="in" filter="fade">
                                      <p:cBhvr>
                                        <p:cTn id="182" dur="500"/>
                                        <p:tgtEl>
                                          <p:spTgt spid="3">
                                            <p:graphicEl>
                                              <a:chart seriesIdx="3" categoryIdx="7" bldStep="ptInSeries"/>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3">
                                            <p:graphicEl>
                                              <a:chart seriesIdx="3" categoryIdx="8" bldStep="ptInSeries"/>
                                            </p:graphicEl>
                                          </p:spTgt>
                                        </p:tgtEl>
                                        <p:attrNameLst>
                                          <p:attrName>style.visibility</p:attrName>
                                        </p:attrNameLst>
                                      </p:cBhvr>
                                      <p:to>
                                        <p:strVal val="visible"/>
                                      </p:to>
                                    </p:set>
                                    <p:animEffect transition="in" filter="fade">
                                      <p:cBhvr>
                                        <p:cTn id="187" dur="500"/>
                                        <p:tgtEl>
                                          <p:spTgt spid="3">
                                            <p:graphicEl>
                                              <a:chart seriesIdx="3" categoryIdx="8"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El"/>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242889"/>
            <a:ext cx="10282236" cy="742949"/>
          </a:xfrm>
        </p:spPr>
        <p:txBody>
          <a:bodyPr wrap="square" anchor="ctr" anchorCtr="0">
            <a:normAutofit/>
          </a:bodyPr>
          <a:lstStyle/>
          <a:p>
            <a:r>
              <a:rPr lang="en-US" sz="3200" b="1" dirty="0" smtClean="0">
                <a:solidFill>
                  <a:srgbClr val="0070C0"/>
                </a:solidFill>
              </a:rPr>
              <a:t>STC liquid types</a:t>
            </a:r>
            <a:endParaRPr lang="en-US" sz="3200" b="1" dirty="0">
              <a:solidFill>
                <a:srgbClr val="0070C0"/>
              </a:solidFill>
            </a:endParaRPr>
          </a:p>
        </p:txBody>
      </p:sp>
      <p:sp>
        <p:nvSpPr>
          <p:cNvPr id="4" name="Title 1"/>
          <p:cNvSpPr txBox="1">
            <a:spLocks/>
          </p:cNvSpPr>
          <p:nvPr/>
        </p:nvSpPr>
        <p:spPr>
          <a:xfrm>
            <a:off x="1071564" y="1128713"/>
            <a:ext cx="10282236" cy="2200275"/>
          </a:xfrm>
          <a:prstGeom prst="rect">
            <a:avLst/>
          </a:prstGeom>
        </p:spPr>
        <p:txBody>
          <a:bodyPr vert="horz" wrap="square"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2500" b="1" dirty="0" smtClean="0"/>
              <a:t>Highly mineralized brines for well completion and workover</a:t>
            </a:r>
          </a:p>
          <a:p>
            <a:pPr marL="457200" indent="-457200" algn="l">
              <a:buFont typeface="Arial" panose="020B0604020202020204" pitchFamily="34" charset="0"/>
              <a:buChar char="•"/>
            </a:pPr>
            <a:r>
              <a:rPr lang="en-US" sz="2500" b="1" dirty="0" smtClean="0"/>
              <a:t>In the forms of the dried mix or water liquids of the required density</a:t>
            </a:r>
          </a:p>
          <a:p>
            <a:pPr marL="457200" indent="-457200" algn="l">
              <a:buFont typeface="Arial" panose="020B0604020202020204" pitchFamily="34" charset="0"/>
              <a:buChar char="•"/>
            </a:pPr>
            <a:r>
              <a:rPr lang="en-US" sz="2500" b="1" dirty="0" smtClean="0"/>
              <a:t>Efficient inhibit properties prevents hydration</a:t>
            </a:r>
          </a:p>
          <a:p>
            <a:pPr marL="457200" indent="-457200" algn="l">
              <a:buFont typeface="Arial" panose="020B0604020202020204" pitchFamily="34" charset="0"/>
              <a:buChar char="•"/>
            </a:pPr>
            <a:r>
              <a:rPr lang="en-US" sz="2500" b="1" dirty="0" smtClean="0"/>
              <a:t>Controlled rheological properties</a:t>
            </a:r>
          </a:p>
          <a:p>
            <a:pPr marL="457200" indent="-457200" algn="l">
              <a:buFont typeface="Arial" panose="020B0604020202020204" pitchFamily="34" charset="0"/>
              <a:buChar char="•"/>
            </a:pPr>
            <a:r>
              <a:rPr lang="en-US" sz="2500" b="1" dirty="0" smtClean="0"/>
              <a:t>Low corroding activity</a:t>
            </a:r>
          </a:p>
          <a:p>
            <a:pPr marL="457200" indent="-457200" algn="l">
              <a:buFont typeface="Arial" panose="020B0604020202020204" pitchFamily="34" charset="0"/>
              <a:buChar char="•"/>
            </a:pPr>
            <a:r>
              <a:rPr lang="en-US" sz="2500" b="1" dirty="0" smtClean="0"/>
              <a:t>Brine consists of the inhibit scaling additions</a:t>
            </a:r>
          </a:p>
          <a:p>
            <a:pPr marL="457200" indent="-457200" algn="l">
              <a:buFont typeface="Arial" panose="020B0604020202020204" pitchFamily="34" charset="0"/>
              <a:buChar char="•"/>
            </a:pPr>
            <a:endParaRPr lang="en-US" sz="3200" b="1" dirty="0" smtClean="0"/>
          </a:p>
        </p:txBody>
      </p:sp>
      <p:graphicFrame>
        <p:nvGraphicFramePr>
          <p:cNvPr id="5" name="Таблица 4"/>
          <p:cNvGraphicFramePr>
            <a:graphicFrameLocks noGrp="1"/>
          </p:cNvGraphicFramePr>
          <p:nvPr>
            <p:extLst>
              <p:ext uri="{D42A27DB-BD31-4B8C-83A1-F6EECF244321}">
                <p14:modId xmlns:p14="http://schemas.microsoft.com/office/powerpoint/2010/main" val="294031861"/>
              </p:ext>
            </p:extLst>
          </p:nvPr>
        </p:nvGraphicFramePr>
        <p:xfrm>
          <a:off x="1178719" y="3215083"/>
          <a:ext cx="10067925" cy="3468978"/>
        </p:xfrm>
        <a:graphic>
          <a:graphicData uri="http://schemas.openxmlformats.org/drawingml/2006/table">
            <a:tbl>
              <a:tblPr firstRow="1" bandRow="1">
                <a:tableStyleId>{5C22544A-7EE6-4342-B048-85BDC9FD1C3A}</a:tableStyleId>
              </a:tblPr>
              <a:tblGrid>
                <a:gridCol w="2013585">
                  <a:extLst>
                    <a:ext uri="{9D8B030D-6E8A-4147-A177-3AD203B41FA5}">
                      <a16:colId xmlns:a16="http://schemas.microsoft.com/office/drawing/2014/main" val="20000"/>
                    </a:ext>
                  </a:extLst>
                </a:gridCol>
                <a:gridCol w="2297017">
                  <a:extLst>
                    <a:ext uri="{9D8B030D-6E8A-4147-A177-3AD203B41FA5}">
                      <a16:colId xmlns:a16="http://schemas.microsoft.com/office/drawing/2014/main" val="20001"/>
                    </a:ext>
                  </a:extLst>
                </a:gridCol>
                <a:gridCol w="1730153">
                  <a:extLst>
                    <a:ext uri="{9D8B030D-6E8A-4147-A177-3AD203B41FA5}">
                      <a16:colId xmlns:a16="http://schemas.microsoft.com/office/drawing/2014/main" val="20002"/>
                    </a:ext>
                  </a:extLst>
                </a:gridCol>
                <a:gridCol w="1770330">
                  <a:extLst>
                    <a:ext uri="{9D8B030D-6E8A-4147-A177-3AD203B41FA5}">
                      <a16:colId xmlns:a16="http://schemas.microsoft.com/office/drawing/2014/main" val="20003"/>
                    </a:ext>
                  </a:extLst>
                </a:gridCol>
                <a:gridCol w="2256840">
                  <a:extLst>
                    <a:ext uri="{9D8B030D-6E8A-4147-A177-3AD203B41FA5}">
                      <a16:colId xmlns:a16="http://schemas.microsoft.com/office/drawing/2014/main" val="20004"/>
                    </a:ext>
                  </a:extLst>
                </a:gridCol>
              </a:tblGrid>
              <a:tr h="517790">
                <a:tc>
                  <a:txBody>
                    <a:bodyPr/>
                    <a:lstStyle/>
                    <a:p>
                      <a:pPr algn="ctr"/>
                      <a:r>
                        <a:rPr lang="en-US" sz="2000" dirty="0" smtClean="0"/>
                        <a:t>STC type</a:t>
                      </a:r>
                      <a:endParaRPr lang="ru-RU" sz="2000" dirty="0"/>
                    </a:p>
                  </a:txBody>
                  <a:tcPr/>
                </a:tc>
                <a:tc>
                  <a:txBody>
                    <a:bodyPr/>
                    <a:lstStyle/>
                    <a:p>
                      <a:pPr algn="ctr"/>
                      <a:r>
                        <a:rPr lang="en-US" sz="2000" dirty="0" smtClean="0"/>
                        <a:t>Density</a:t>
                      </a:r>
                      <a:r>
                        <a:rPr lang="ru-RU" sz="2000" dirty="0" smtClean="0"/>
                        <a:t>, </a:t>
                      </a:r>
                      <a:r>
                        <a:rPr lang="en-US" sz="2000" dirty="0" smtClean="0"/>
                        <a:t>gr</a:t>
                      </a:r>
                      <a:r>
                        <a:rPr lang="ru-RU" sz="2000" dirty="0" smtClean="0"/>
                        <a:t>/</a:t>
                      </a:r>
                      <a:r>
                        <a:rPr lang="en-US" sz="2000" dirty="0" smtClean="0"/>
                        <a:t>cm</a:t>
                      </a:r>
                      <a:r>
                        <a:rPr lang="ru-RU" sz="2000" baseline="30000" dirty="0" smtClean="0"/>
                        <a:t>3</a:t>
                      </a:r>
                      <a:endParaRPr lang="ru-RU" sz="2000" baseline="30000" dirty="0"/>
                    </a:p>
                  </a:txBody>
                  <a:tcPr/>
                </a:tc>
                <a:tc>
                  <a:txBody>
                    <a:bodyPr/>
                    <a:lstStyle/>
                    <a:p>
                      <a:pPr algn="ctr"/>
                      <a:r>
                        <a:rPr lang="en-US" sz="2000" dirty="0" smtClean="0"/>
                        <a:t>Viscosity</a:t>
                      </a:r>
                      <a:r>
                        <a:rPr lang="ru-RU" sz="2000" dirty="0" smtClean="0"/>
                        <a:t>, </a:t>
                      </a:r>
                      <a:r>
                        <a:rPr lang="en-US" sz="2000" dirty="0" smtClean="0"/>
                        <a:t>sec</a:t>
                      </a:r>
                      <a:endParaRPr lang="ru-RU" sz="2000" dirty="0"/>
                    </a:p>
                  </a:txBody>
                  <a:tcPr/>
                </a:tc>
                <a:tc>
                  <a:txBody>
                    <a:bodyPr/>
                    <a:lstStyle/>
                    <a:p>
                      <a:pPr algn="ctr"/>
                      <a:r>
                        <a:rPr lang="en-US" sz="2000" smtClean="0"/>
                        <a:t>F</a:t>
                      </a:r>
                      <a:r>
                        <a:rPr lang="ru-RU" sz="2000" smtClean="0"/>
                        <a:t>, </a:t>
                      </a:r>
                      <a:r>
                        <a:rPr lang="en-US" sz="2000" dirty="0" smtClean="0"/>
                        <a:t>cm</a:t>
                      </a:r>
                      <a:r>
                        <a:rPr lang="ru-RU" sz="2000" baseline="30000" dirty="0" smtClean="0"/>
                        <a:t>3</a:t>
                      </a:r>
                      <a:r>
                        <a:rPr lang="ru-RU" sz="2000" dirty="0" smtClean="0"/>
                        <a:t>/30 </a:t>
                      </a:r>
                      <a:r>
                        <a:rPr lang="en-US" sz="2000" dirty="0" smtClean="0"/>
                        <a:t>minutes</a:t>
                      </a:r>
                      <a:endParaRPr lang="ru-RU" sz="2000" dirty="0"/>
                    </a:p>
                  </a:txBody>
                  <a:tcPr/>
                </a:tc>
                <a:tc>
                  <a:txBody>
                    <a:bodyPr/>
                    <a:lstStyle/>
                    <a:p>
                      <a:pPr algn="ctr"/>
                      <a:r>
                        <a:rPr lang="en-US" sz="2000" dirty="0" smtClean="0"/>
                        <a:t>Corrosion</a:t>
                      </a:r>
                      <a:r>
                        <a:rPr lang="en-US" sz="2000" baseline="0" dirty="0" smtClean="0"/>
                        <a:t> speed</a:t>
                      </a:r>
                      <a:r>
                        <a:rPr lang="ru-RU" sz="2000" dirty="0" smtClean="0"/>
                        <a:t>, </a:t>
                      </a:r>
                      <a:r>
                        <a:rPr lang="en-US" sz="2000" dirty="0" smtClean="0"/>
                        <a:t>mm</a:t>
                      </a:r>
                      <a:r>
                        <a:rPr lang="ru-RU" sz="2000" dirty="0" smtClean="0"/>
                        <a:t>/</a:t>
                      </a:r>
                      <a:r>
                        <a:rPr lang="en-US" sz="2000" dirty="0" smtClean="0"/>
                        <a:t>year</a:t>
                      </a:r>
                      <a:endParaRPr lang="ru-RU" sz="2000" dirty="0"/>
                    </a:p>
                  </a:txBody>
                  <a:tcPr/>
                </a:tc>
                <a:extLst>
                  <a:ext uri="{0D108BD9-81ED-4DB2-BD59-A6C34878D82A}">
                    <a16:rowId xmlns:a16="http://schemas.microsoft.com/office/drawing/2014/main" val="10000"/>
                  </a:ext>
                </a:extLst>
              </a:tr>
              <a:tr h="461323">
                <a:tc>
                  <a:txBody>
                    <a:bodyPr/>
                    <a:lstStyle/>
                    <a:p>
                      <a:pPr algn="ctr"/>
                      <a:r>
                        <a:rPr lang="ru-RU" sz="2000" dirty="0" smtClean="0"/>
                        <a:t>1300</a:t>
                      </a:r>
                      <a:endParaRPr lang="ru-RU" sz="2000" dirty="0"/>
                    </a:p>
                  </a:txBody>
                  <a:tcPr anchor="ctr"/>
                </a:tc>
                <a:tc>
                  <a:txBody>
                    <a:bodyPr/>
                    <a:lstStyle/>
                    <a:p>
                      <a:pPr algn="ctr"/>
                      <a:r>
                        <a:rPr lang="ru-RU" sz="2000" dirty="0" smtClean="0"/>
                        <a:t>1,10-1,35</a:t>
                      </a:r>
                      <a:endParaRPr lang="ru-RU" sz="2000" dirty="0"/>
                    </a:p>
                  </a:txBody>
                  <a:tcPr anchor="ctr"/>
                </a:tc>
                <a:tc>
                  <a:txBody>
                    <a:bodyPr/>
                    <a:lstStyle/>
                    <a:p>
                      <a:pPr algn="ctr"/>
                      <a:r>
                        <a:rPr lang="ru-RU" sz="2000" dirty="0" smtClean="0"/>
                        <a:t>20-50</a:t>
                      </a:r>
                      <a:endParaRPr lang="ru-RU" sz="2000" dirty="0"/>
                    </a:p>
                  </a:txBody>
                  <a:tcPr anchor="ctr"/>
                </a:tc>
                <a:tc>
                  <a:txBody>
                    <a:bodyPr/>
                    <a:lstStyle/>
                    <a:p>
                      <a:pPr algn="ctr"/>
                      <a:r>
                        <a:rPr lang="en-US" sz="2000" baseline="0" dirty="0" smtClean="0"/>
                        <a:t>from</a:t>
                      </a:r>
                      <a:r>
                        <a:rPr lang="ru-RU" sz="2000" baseline="0" dirty="0" smtClean="0"/>
                        <a:t> 5</a:t>
                      </a:r>
                      <a:endParaRPr lang="ru-RU" sz="2000" dirty="0"/>
                    </a:p>
                  </a:txBody>
                  <a:tcPr anchor="ctr"/>
                </a:tc>
                <a:tc>
                  <a:txBody>
                    <a:bodyPr/>
                    <a:lstStyle/>
                    <a:p>
                      <a:pPr algn="ctr"/>
                      <a:r>
                        <a:rPr lang="ru-RU" sz="2000" dirty="0" smtClean="0">
                          <a:sym typeface="Symbol"/>
                        </a:rPr>
                        <a:t></a:t>
                      </a:r>
                      <a:r>
                        <a:rPr lang="ru-RU" sz="2000" dirty="0" smtClean="0"/>
                        <a:t>0,06</a:t>
                      </a:r>
                      <a:endParaRPr lang="ru-RU" sz="2000" dirty="0"/>
                    </a:p>
                  </a:txBody>
                  <a:tcPr anchor="ctr"/>
                </a:tc>
                <a:extLst>
                  <a:ext uri="{0D108BD9-81ED-4DB2-BD59-A6C34878D82A}">
                    <a16:rowId xmlns:a16="http://schemas.microsoft.com/office/drawing/2014/main" val="10001"/>
                  </a:ext>
                </a:extLst>
              </a:tr>
              <a:tr h="461323">
                <a:tc>
                  <a:txBody>
                    <a:bodyPr/>
                    <a:lstStyle/>
                    <a:p>
                      <a:pPr algn="ctr"/>
                      <a:r>
                        <a:rPr lang="ru-RU" sz="2000" dirty="0" smtClean="0"/>
                        <a:t>1600</a:t>
                      </a:r>
                      <a:endParaRPr lang="ru-RU" sz="2000" dirty="0"/>
                    </a:p>
                  </a:txBody>
                  <a:tcPr anchor="ctr"/>
                </a:tc>
                <a:tc>
                  <a:txBody>
                    <a:bodyPr/>
                    <a:lstStyle/>
                    <a:p>
                      <a:pPr algn="ctr"/>
                      <a:r>
                        <a:rPr lang="ru-RU" sz="2000" dirty="0" smtClean="0"/>
                        <a:t>1,35-1,60</a:t>
                      </a:r>
                      <a:endParaRPr lang="ru-RU" sz="2000" dirty="0"/>
                    </a:p>
                  </a:txBody>
                  <a:tcPr anchor="ctr"/>
                </a:tc>
                <a:tc>
                  <a:txBody>
                    <a:bodyPr/>
                    <a:lstStyle/>
                    <a:p>
                      <a:pPr algn="ctr"/>
                      <a:r>
                        <a:rPr lang="ru-RU" sz="2000" dirty="0" smtClean="0"/>
                        <a:t>90-200</a:t>
                      </a:r>
                      <a:endParaRPr lang="ru-RU" sz="2000" dirty="0"/>
                    </a:p>
                  </a:txBody>
                  <a:tcPr anchor="ctr"/>
                </a:tc>
                <a:tc>
                  <a:txBody>
                    <a:bodyPr/>
                    <a:lstStyle/>
                    <a:p>
                      <a:pPr algn="ctr"/>
                      <a:r>
                        <a:rPr lang="en-US" sz="2000" dirty="0" smtClean="0"/>
                        <a:t>from</a:t>
                      </a:r>
                      <a:r>
                        <a:rPr lang="ru-RU" sz="2000" dirty="0" smtClean="0"/>
                        <a:t> 10</a:t>
                      </a:r>
                      <a:endParaRPr lang="ru-RU" sz="2000" dirty="0"/>
                    </a:p>
                  </a:txBody>
                  <a:tcPr anchor="ctr"/>
                </a:tc>
                <a:tc>
                  <a:txBody>
                    <a:bodyPr/>
                    <a:lstStyle/>
                    <a:p>
                      <a:pPr algn="ctr"/>
                      <a:r>
                        <a:rPr lang="ru-RU" sz="2000" dirty="0" smtClean="0">
                          <a:sym typeface="Symbol"/>
                        </a:rPr>
                        <a:t></a:t>
                      </a:r>
                      <a:r>
                        <a:rPr lang="ru-RU" sz="2000" dirty="0" smtClean="0"/>
                        <a:t>0,125</a:t>
                      </a:r>
                      <a:endParaRPr lang="ru-RU" sz="2000" dirty="0"/>
                    </a:p>
                  </a:txBody>
                  <a:tcPr anchor="ctr"/>
                </a:tc>
                <a:extLst>
                  <a:ext uri="{0D108BD9-81ED-4DB2-BD59-A6C34878D82A}">
                    <a16:rowId xmlns:a16="http://schemas.microsoft.com/office/drawing/2014/main" val="10002"/>
                  </a:ext>
                </a:extLst>
              </a:tr>
              <a:tr h="461323">
                <a:tc>
                  <a:txBody>
                    <a:bodyPr/>
                    <a:lstStyle/>
                    <a:p>
                      <a:pPr algn="ctr"/>
                      <a:r>
                        <a:rPr lang="ru-RU" sz="2000" dirty="0" smtClean="0"/>
                        <a:t>1800</a:t>
                      </a:r>
                      <a:endParaRPr lang="ru-RU" sz="2000" dirty="0"/>
                    </a:p>
                  </a:txBody>
                  <a:tcPr anchor="ctr"/>
                </a:tc>
                <a:tc>
                  <a:txBody>
                    <a:bodyPr/>
                    <a:lstStyle/>
                    <a:p>
                      <a:pPr algn="ctr"/>
                      <a:r>
                        <a:rPr lang="ru-RU" sz="2000" dirty="0" smtClean="0"/>
                        <a:t>1,60-1,80</a:t>
                      </a:r>
                      <a:endParaRPr lang="ru-RU" sz="2000" dirty="0"/>
                    </a:p>
                  </a:txBody>
                  <a:tcPr anchor="ctr"/>
                </a:tc>
                <a:tc>
                  <a:txBody>
                    <a:bodyPr/>
                    <a:lstStyle/>
                    <a:p>
                      <a:pPr algn="ctr"/>
                      <a:r>
                        <a:rPr lang="ru-RU" sz="2000" dirty="0" smtClean="0"/>
                        <a:t>40-230</a:t>
                      </a:r>
                      <a:endParaRPr lang="ru-RU" sz="2000" dirty="0"/>
                    </a:p>
                  </a:txBody>
                  <a:tcPr anchor="ctr"/>
                </a:tc>
                <a:tc>
                  <a:txBody>
                    <a:bodyPr/>
                    <a:lstStyle/>
                    <a:p>
                      <a:pPr algn="ctr"/>
                      <a:r>
                        <a:rPr lang="en-US" sz="2000" dirty="0" smtClean="0"/>
                        <a:t>from</a:t>
                      </a:r>
                      <a:r>
                        <a:rPr lang="ru-RU" sz="2000" dirty="0" smtClean="0"/>
                        <a:t> 8</a:t>
                      </a:r>
                      <a:endParaRPr lang="ru-RU" sz="2000" dirty="0"/>
                    </a:p>
                  </a:txBody>
                  <a:tcPr anchor="ctr"/>
                </a:tc>
                <a:tc>
                  <a:txBody>
                    <a:bodyPr/>
                    <a:lstStyle/>
                    <a:p>
                      <a:pPr algn="ctr"/>
                      <a:r>
                        <a:rPr lang="ru-RU" sz="2000" dirty="0" smtClean="0">
                          <a:sym typeface="Symbol"/>
                        </a:rPr>
                        <a:t></a:t>
                      </a:r>
                      <a:r>
                        <a:rPr lang="ru-RU" sz="2000" dirty="0" smtClean="0"/>
                        <a:t>0,125</a:t>
                      </a:r>
                      <a:endParaRPr lang="ru-RU" sz="2000" dirty="0"/>
                    </a:p>
                  </a:txBody>
                  <a:tcPr anchor="ctr"/>
                </a:tc>
                <a:extLst>
                  <a:ext uri="{0D108BD9-81ED-4DB2-BD59-A6C34878D82A}">
                    <a16:rowId xmlns:a16="http://schemas.microsoft.com/office/drawing/2014/main" val="10003"/>
                  </a:ext>
                </a:extLst>
              </a:tr>
              <a:tr h="461323">
                <a:tc>
                  <a:txBody>
                    <a:bodyPr/>
                    <a:lstStyle/>
                    <a:p>
                      <a:pPr algn="ctr"/>
                      <a:r>
                        <a:rPr lang="ru-RU" sz="2000" dirty="0" smtClean="0"/>
                        <a:t>1900</a:t>
                      </a:r>
                      <a:endParaRPr lang="ru-RU" sz="2000" dirty="0"/>
                    </a:p>
                  </a:txBody>
                  <a:tcPr anchor="ctr"/>
                </a:tc>
                <a:tc>
                  <a:txBody>
                    <a:bodyPr/>
                    <a:lstStyle/>
                    <a:p>
                      <a:pPr algn="ctr"/>
                      <a:r>
                        <a:rPr lang="ru-RU" sz="2000" dirty="0" smtClean="0"/>
                        <a:t>1,80-1,90</a:t>
                      </a:r>
                      <a:endParaRPr lang="ru-RU" sz="2000" dirty="0"/>
                    </a:p>
                  </a:txBody>
                  <a:tcPr anchor="ctr"/>
                </a:tc>
                <a:tc>
                  <a:txBody>
                    <a:bodyPr/>
                    <a:lstStyle/>
                    <a:p>
                      <a:pPr algn="ctr"/>
                      <a:r>
                        <a:rPr lang="ru-RU" sz="2000" dirty="0" smtClean="0"/>
                        <a:t>39-180</a:t>
                      </a:r>
                      <a:endParaRPr lang="ru-RU" sz="2000" dirty="0"/>
                    </a:p>
                  </a:txBody>
                  <a:tcPr anchor="ctr"/>
                </a:tc>
                <a:tc>
                  <a:txBody>
                    <a:bodyPr/>
                    <a:lstStyle/>
                    <a:p>
                      <a:pPr algn="ctr"/>
                      <a:r>
                        <a:rPr lang="en-US" sz="2000" dirty="0" smtClean="0"/>
                        <a:t>from</a:t>
                      </a:r>
                      <a:r>
                        <a:rPr lang="ru-RU" sz="2000" dirty="0" smtClean="0"/>
                        <a:t> 5</a:t>
                      </a:r>
                      <a:endParaRPr lang="ru-RU"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ym typeface="Symbol"/>
                        </a:rPr>
                        <a:t></a:t>
                      </a:r>
                      <a:r>
                        <a:rPr lang="ru-RU" sz="2000" dirty="0" smtClean="0"/>
                        <a:t>0,125</a:t>
                      </a:r>
                      <a:endParaRPr lang="ru-RU" sz="2000" dirty="0"/>
                    </a:p>
                  </a:txBody>
                  <a:tcPr anchor="ctr"/>
                </a:tc>
                <a:extLst>
                  <a:ext uri="{0D108BD9-81ED-4DB2-BD59-A6C34878D82A}">
                    <a16:rowId xmlns:a16="http://schemas.microsoft.com/office/drawing/2014/main" val="10004"/>
                  </a:ext>
                </a:extLst>
              </a:tr>
              <a:tr h="461323">
                <a:tc>
                  <a:txBody>
                    <a:bodyPr/>
                    <a:lstStyle/>
                    <a:p>
                      <a:pPr algn="ctr"/>
                      <a:r>
                        <a:rPr lang="en-US" sz="2000" dirty="0" smtClean="0"/>
                        <a:t>2</a:t>
                      </a:r>
                      <a:r>
                        <a:rPr lang="ru-RU" sz="2000" dirty="0" smtClean="0"/>
                        <a:t>000</a:t>
                      </a:r>
                      <a:endParaRPr lang="ru-RU" sz="2000" dirty="0"/>
                    </a:p>
                  </a:txBody>
                  <a:tcPr anchor="ctr"/>
                </a:tc>
                <a:tc>
                  <a:txBody>
                    <a:bodyPr/>
                    <a:lstStyle/>
                    <a:p>
                      <a:pPr algn="ctr"/>
                      <a:r>
                        <a:rPr lang="ru-RU" sz="2000" dirty="0" smtClean="0"/>
                        <a:t>1,90-2,00</a:t>
                      </a:r>
                      <a:endParaRPr lang="ru-RU" sz="2000" dirty="0"/>
                    </a:p>
                  </a:txBody>
                  <a:tcPr anchor="ctr"/>
                </a:tc>
                <a:tc>
                  <a:txBody>
                    <a:bodyPr/>
                    <a:lstStyle/>
                    <a:p>
                      <a:pPr algn="ctr"/>
                      <a:r>
                        <a:rPr lang="ru-RU" sz="2000" dirty="0" smtClean="0"/>
                        <a:t>80-135</a:t>
                      </a:r>
                      <a:endParaRPr lang="ru-RU" sz="2000" dirty="0"/>
                    </a:p>
                  </a:txBody>
                  <a:tcPr anchor="ctr"/>
                </a:tc>
                <a:tc>
                  <a:txBody>
                    <a:bodyPr/>
                    <a:lstStyle/>
                    <a:p>
                      <a:pPr algn="ctr"/>
                      <a:r>
                        <a:rPr lang="en-US" sz="2000" dirty="0" smtClean="0"/>
                        <a:t>from</a:t>
                      </a:r>
                      <a:r>
                        <a:rPr lang="ru-RU" sz="2000" dirty="0" smtClean="0"/>
                        <a:t> 8</a:t>
                      </a:r>
                      <a:endParaRPr lang="ru-RU"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ym typeface="Symbol"/>
                        </a:rPr>
                        <a:t></a:t>
                      </a:r>
                      <a:r>
                        <a:rPr lang="ru-RU" sz="2000" dirty="0" smtClean="0"/>
                        <a:t>0,125</a:t>
                      </a:r>
                      <a:endParaRPr lang="ru-RU" sz="2000" dirty="0"/>
                    </a:p>
                  </a:txBody>
                  <a:tcPr anchor="ctr"/>
                </a:tc>
                <a:extLst>
                  <a:ext uri="{0D108BD9-81ED-4DB2-BD59-A6C34878D82A}">
                    <a16:rowId xmlns:a16="http://schemas.microsoft.com/office/drawing/2014/main" val="10005"/>
                  </a:ext>
                </a:extLst>
              </a:tr>
              <a:tr h="461323">
                <a:tc>
                  <a:txBody>
                    <a:bodyPr/>
                    <a:lstStyle/>
                    <a:p>
                      <a:pPr algn="ctr"/>
                      <a:r>
                        <a:rPr lang="ru-RU" sz="2000" dirty="0" smtClean="0"/>
                        <a:t>2100</a:t>
                      </a:r>
                      <a:endParaRPr lang="ru-RU" sz="2000" dirty="0"/>
                    </a:p>
                  </a:txBody>
                  <a:tcPr anchor="ctr"/>
                </a:tc>
                <a:tc>
                  <a:txBody>
                    <a:bodyPr/>
                    <a:lstStyle/>
                    <a:p>
                      <a:pPr algn="ctr"/>
                      <a:r>
                        <a:rPr lang="ru-RU" sz="2000" dirty="0" smtClean="0"/>
                        <a:t>2,00-2,10</a:t>
                      </a:r>
                      <a:endParaRPr lang="ru-RU" sz="2000" dirty="0"/>
                    </a:p>
                  </a:txBody>
                  <a:tcPr anchor="ctr"/>
                </a:tc>
                <a:tc>
                  <a:txBody>
                    <a:bodyPr/>
                    <a:lstStyle/>
                    <a:p>
                      <a:pPr algn="ctr"/>
                      <a:r>
                        <a:rPr lang="ru-RU" sz="2000" dirty="0" smtClean="0"/>
                        <a:t>80-150</a:t>
                      </a:r>
                      <a:endParaRPr lang="ru-RU" sz="2000" dirty="0"/>
                    </a:p>
                  </a:txBody>
                  <a:tcPr anchor="ctr"/>
                </a:tc>
                <a:tc>
                  <a:txBody>
                    <a:bodyPr/>
                    <a:lstStyle/>
                    <a:p>
                      <a:pPr algn="ctr"/>
                      <a:r>
                        <a:rPr lang="en-US" sz="2000" dirty="0" smtClean="0"/>
                        <a:t>from</a:t>
                      </a:r>
                      <a:r>
                        <a:rPr lang="ru-RU" sz="2000" dirty="0" smtClean="0"/>
                        <a:t> 10</a:t>
                      </a:r>
                      <a:endParaRPr lang="ru-RU"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ym typeface="Symbol"/>
                        </a:rPr>
                        <a:t></a:t>
                      </a:r>
                      <a:r>
                        <a:rPr lang="ru-RU" sz="2000" dirty="0" smtClean="0"/>
                        <a:t>0,125</a:t>
                      </a:r>
                      <a:endParaRPr lang="ru-RU" sz="200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53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242889"/>
            <a:ext cx="10282236" cy="1228724"/>
          </a:xfrm>
        </p:spPr>
        <p:txBody>
          <a:bodyPr wrap="square" anchor="ctr" anchorCtr="0">
            <a:normAutofit/>
          </a:bodyPr>
          <a:lstStyle/>
          <a:p>
            <a:r>
              <a:rPr lang="en-US" sz="3200" b="1" dirty="0" smtClean="0">
                <a:solidFill>
                  <a:srgbClr val="0070C0"/>
                </a:solidFill>
              </a:rPr>
              <a:t>Composition of the STC liquid for the AHRP gasoil wells </a:t>
            </a:r>
            <a:br>
              <a:rPr lang="en-US" sz="3200" b="1" dirty="0" smtClean="0">
                <a:solidFill>
                  <a:srgbClr val="0070C0"/>
                </a:solidFill>
              </a:rPr>
            </a:br>
            <a:r>
              <a:rPr lang="en-US" sz="3200" b="1" dirty="0" smtClean="0">
                <a:solidFill>
                  <a:srgbClr val="0070C0"/>
                </a:solidFill>
              </a:rPr>
              <a:t>(abnormally high formation pressure)</a:t>
            </a:r>
            <a:endParaRPr lang="en-US" sz="3200" b="1" dirty="0">
              <a:solidFill>
                <a:srgbClr val="0070C0"/>
              </a:solidFill>
            </a:endParaRPr>
          </a:p>
        </p:txBody>
      </p:sp>
      <p:sp>
        <p:nvSpPr>
          <p:cNvPr id="4" name="Title 1"/>
          <p:cNvSpPr txBox="1">
            <a:spLocks/>
          </p:cNvSpPr>
          <p:nvPr/>
        </p:nvSpPr>
        <p:spPr>
          <a:xfrm>
            <a:off x="1071564" y="1471613"/>
            <a:ext cx="10282236" cy="5029200"/>
          </a:xfrm>
          <a:prstGeom prst="rect">
            <a:avLst/>
          </a:prstGeom>
        </p:spPr>
        <p:txBody>
          <a:bodyPr vert="horz" wrap="square"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200" b="1" dirty="0" smtClean="0"/>
              <a:t>In accordance with the appropriate Russian ‘technical conditions’ STC is the composition of the dried salts designed for making heavy liquids without the solid phases having the density (specific gravity) in the range of 1100 ~ 2100 kg/m3</a:t>
            </a:r>
          </a:p>
          <a:p>
            <a:pPr algn="l"/>
            <a:endParaRPr lang="ru-RU" sz="3200" b="1" dirty="0" smtClean="0"/>
          </a:p>
          <a:p>
            <a:pPr marL="457200" indent="-457200" algn="l">
              <a:buFont typeface="Arial" panose="020B0604020202020204" pitchFamily="34" charset="0"/>
              <a:buChar char="•"/>
            </a:pPr>
            <a:r>
              <a:rPr lang="en-US" sz="3200" b="1" dirty="0" smtClean="0"/>
              <a:t>Mineralized liquids made on the basis of STC are used as process liquids for the testing,</a:t>
            </a:r>
            <a:r>
              <a:rPr lang="ru-RU" sz="3200" b="1" dirty="0" smtClean="0"/>
              <a:t> </a:t>
            </a:r>
            <a:r>
              <a:rPr lang="en-US" sz="3200" b="1" dirty="0" smtClean="0"/>
              <a:t>development, perforation, killing and workover purposes</a:t>
            </a:r>
          </a:p>
          <a:p>
            <a:pPr algn="l"/>
            <a:endParaRPr lang="en-US" sz="3200" b="1" dirty="0" smtClean="0"/>
          </a:p>
          <a:p>
            <a:pPr marL="457200" indent="-457200" algn="l">
              <a:buFont typeface="Arial" panose="020B0604020202020204" pitchFamily="34" charset="0"/>
              <a:buChar char="•"/>
            </a:pPr>
            <a:r>
              <a:rPr lang="en-US" sz="3200" b="1" dirty="0" smtClean="0"/>
              <a:t>STC water liquids can also be used as behind-the-packer process fluid with the controllable filtrating &amp; rheological properties depending on the downhole pressure</a:t>
            </a:r>
          </a:p>
        </p:txBody>
      </p:sp>
    </p:spTree>
    <p:extLst>
      <p:ext uri="{BB962C8B-B14F-4D97-AF65-F5344CB8AC3E}">
        <p14:creationId xmlns:p14="http://schemas.microsoft.com/office/powerpoint/2010/main" val="2789429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5586" y="484901"/>
            <a:ext cx="10282236" cy="1228724"/>
          </a:xfrm>
        </p:spPr>
        <p:txBody>
          <a:bodyPr wrap="square" anchor="ctr" anchorCtr="0">
            <a:normAutofit/>
          </a:bodyPr>
          <a:lstStyle/>
          <a:p>
            <a:r>
              <a:rPr lang="en-US" sz="3200" b="1" dirty="0" smtClean="0">
                <a:solidFill>
                  <a:srgbClr val="0070C0"/>
                </a:solidFill>
              </a:rPr>
              <a:t>Corroding activity examples on the steel plates (steel type “D”)</a:t>
            </a:r>
            <a:endParaRPr lang="en-US" sz="3200" b="1" dirty="0">
              <a:solidFill>
                <a:srgbClr val="0070C0"/>
              </a:solidFill>
            </a:endParaRPr>
          </a:p>
        </p:txBody>
      </p:sp>
      <p:sp>
        <p:nvSpPr>
          <p:cNvPr id="24" name="TextBox 23"/>
          <p:cNvSpPr txBox="1"/>
          <p:nvPr/>
        </p:nvSpPr>
        <p:spPr>
          <a:xfrm>
            <a:off x="7906493" y="5518383"/>
            <a:ext cx="2625947" cy="584775"/>
          </a:xfrm>
          <a:prstGeom prst="rect">
            <a:avLst/>
          </a:prstGeom>
          <a:noFill/>
        </p:spPr>
        <p:txBody>
          <a:bodyPr wrap="square" rtlCol="0">
            <a:spAutoFit/>
          </a:bodyPr>
          <a:lstStyle/>
          <a:p>
            <a:pPr algn="ctr"/>
            <a:r>
              <a:rPr lang="en-US" sz="1600" dirty="0" smtClean="0"/>
              <a:t>After 72 hours from </a:t>
            </a:r>
            <a:r>
              <a:rPr lang="en-US" sz="1600" dirty="0" err="1" smtClean="0"/>
              <a:t>thermostating</a:t>
            </a:r>
            <a:endParaRPr lang="ru-RU" sz="1600" dirty="0"/>
          </a:p>
        </p:txBody>
      </p:sp>
      <p:sp>
        <p:nvSpPr>
          <p:cNvPr id="25" name="TextBox 24"/>
          <p:cNvSpPr txBox="1"/>
          <p:nvPr/>
        </p:nvSpPr>
        <p:spPr>
          <a:xfrm>
            <a:off x="4958244" y="5518383"/>
            <a:ext cx="2436920" cy="338554"/>
          </a:xfrm>
          <a:prstGeom prst="rect">
            <a:avLst/>
          </a:prstGeom>
          <a:noFill/>
        </p:spPr>
        <p:txBody>
          <a:bodyPr wrap="square" rtlCol="0">
            <a:spAutoFit/>
          </a:bodyPr>
          <a:lstStyle/>
          <a:p>
            <a:pPr algn="ctr"/>
            <a:r>
              <a:rPr lang="en-US" sz="1600" dirty="0" smtClean="0"/>
              <a:t>Before </a:t>
            </a:r>
            <a:r>
              <a:rPr lang="en-US" sz="1600" dirty="0" err="1" smtClean="0"/>
              <a:t>thermostating</a:t>
            </a:r>
            <a:endParaRPr lang="ru-RU" sz="1600" dirty="0"/>
          </a:p>
        </p:txBody>
      </p:sp>
      <p:sp>
        <p:nvSpPr>
          <p:cNvPr id="26" name="TextBox 25"/>
          <p:cNvSpPr txBox="1"/>
          <p:nvPr/>
        </p:nvSpPr>
        <p:spPr>
          <a:xfrm>
            <a:off x="1849499" y="4346025"/>
            <a:ext cx="2665412" cy="672525"/>
          </a:xfrm>
          <a:prstGeom prst="rightArrow">
            <a:avLst>
              <a:gd name="adj1" fmla="val 50000"/>
              <a:gd name="adj2" fmla="val 97396"/>
            </a:avLst>
          </a:prstGeom>
          <a:solidFill>
            <a:schemeClr val="accent1"/>
          </a:solidFill>
        </p:spPr>
        <p:txBody>
          <a:bodyPr wrap="square" rtlCol="0">
            <a:spAutoFit/>
          </a:bodyPr>
          <a:lstStyle/>
          <a:p>
            <a:r>
              <a:rPr lang="en-US" sz="1600" b="1" dirty="0" smtClean="0">
                <a:solidFill>
                  <a:schemeClr val="bg1"/>
                </a:solidFill>
              </a:rPr>
              <a:t>Using </a:t>
            </a:r>
            <a:r>
              <a:rPr lang="en-US" sz="1600" b="1" dirty="0" err="1" smtClean="0">
                <a:solidFill>
                  <a:schemeClr val="bg1"/>
                </a:solidFill>
              </a:rPr>
              <a:t>inhhibits</a:t>
            </a:r>
            <a:endParaRPr lang="ru-RU" sz="1600" b="1" dirty="0">
              <a:solidFill>
                <a:schemeClr val="bg1"/>
              </a:solidFill>
            </a:endParaRPr>
          </a:p>
        </p:txBody>
      </p:sp>
      <p:sp>
        <p:nvSpPr>
          <p:cNvPr id="27" name="TextBox 26"/>
          <p:cNvSpPr txBox="1"/>
          <p:nvPr/>
        </p:nvSpPr>
        <p:spPr>
          <a:xfrm>
            <a:off x="1763518" y="2389183"/>
            <a:ext cx="2751393" cy="672525"/>
          </a:xfrm>
          <a:prstGeom prst="rightArrow">
            <a:avLst>
              <a:gd name="adj1" fmla="val 50000"/>
              <a:gd name="adj2" fmla="val 100907"/>
            </a:avLst>
          </a:prstGeom>
          <a:solidFill>
            <a:schemeClr val="accent1"/>
          </a:solidFill>
        </p:spPr>
        <p:txBody>
          <a:bodyPr wrap="square" rtlCol="0">
            <a:spAutoFit/>
          </a:bodyPr>
          <a:lstStyle/>
          <a:p>
            <a:r>
              <a:rPr lang="en-US" sz="1600" dirty="0" smtClean="0">
                <a:solidFill>
                  <a:schemeClr val="bg1"/>
                </a:solidFill>
              </a:rPr>
              <a:t>Without inhibits</a:t>
            </a:r>
            <a:endParaRPr lang="ru-RU" sz="1600" dirty="0">
              <a:solidFill>
                <a:schemeClr val="bg1"/>
              </a:solidFill>
            </a:endParaRPr>
          </a:p>
        </p:txBody>
      </p:sp>
      <p:pic>
        <p:nvPicPr>
          <p:cNvPr id="28"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6696" y="4049676"/>
            <a:ext cx="2625116" cy="1346315"/>
          </a:xfrm>
          <a:prstGeom prst="rect">
            <a:avLst/>
          </a:prstGeom>
        </p:spPr>
      </p:pic>
      <p:pic>
        <p:nvPicPr>
          <p:cNvPr id="29"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074" y="4049676"/>
            <a:ext cx="2625116" cy="1468707"/>
          </a:xfrm>
          <a:prstGeom prst="rect">
            <a:avLst/>
          </a:prstGeom>
        </p:spPr>
      </p:pic>
      <p:pic>
        <p:nvPicPr>
          <p:cNvPr id="30" name="Рисунок 10"/>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4799" r="95532"/>
                    </a14:imgEffect>
                  </a14:imgLayer>
                </a14:imgProps>
              </a:ext>
              <a:ext uri="{28A0092B-C50C-407E-A947-70E740481C1C}">
                <a14:useLocalDpi xmlns:a14="http://schemas.microsoft.com/office/drawing/2010/main" val="0"/>
              </a:ext>
            </a:extLst>
          </a:blip>
          <a:stretch>
            <a:fillRect/>
          </a:stretch>
        </p:blipFill>
        <p:spPr>
          <a:xfrm rot="10800000">
            <a:off x="7796664" y="2188283"/>
            <a:ext cx="2865181" cy="1400196"/>
          </a:xfrm>
          <a:prstGeom prst="rect">
            <a:avLst/>
          </a:prstGeom>
        </p:spPr>
      </p:pic>
      <p:pic>
        <p:nvPicPr>
          <p:cNvPr id="31" name="Объект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7074" y="2100482"/>
            <a:ext cx="2625114" cy="1575799"/>
          </a:xfrm>
          <a:prstGeom prst="rect">
            <a:avLst/>
          </a:prstGeom>
        </p:spPr>
      </p:pic>
    </p:spTree>
    <p:extLst>
      <p:ext uri="{BB962C8B-B14F-4D97-AF65-F5344CB8AC3E}">
        <p14:creationId xmlns:p14="http://schemas.microsoft.com/office/powerpoint/2010/main" val="1479395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242889"/>
            <a:ext cx="10282236" cy="1228724"/>
          </a:xfrm>
        </p:spPr>
        <p:txBody>
          <a:bodyPr wrap="square" anchor="ctr" anchorCtr="0">
            <a:normAutofit/>
          </a:bodyPr>
          <a:lstStyle/>
          <a:p>
            <a:r>
              <a:rPr lang="en-US" sz="3200" b="1" dirty="0" smtClean="0">
                <a:solidFill>
                  <a:srgbClr val="0070C0"/>
                </a:solidFill>
              </a:rPr>
              <a:t>Results of the testing for the corroding activity of the liquid based on STC type 1800</a:t>
            </a:r>
            <a:endParaRPr lang="en-US" sz="3200" b="1" dirty="0">
              <a:solidFill>
                <a:srgbClr val="0070C0"/>
              </a:solidFill>
            </a:endParaRPr>
          </a:p>
        </p:txBody>
      </p:sp>
      <p:sp>
        <p:nvSpPr>
          <p:cNvPr id="4" name="Title 1"/>
          <p:cNvSpPr txBox="1">
            <a:spLocks/>
          </p:cNvSpPr>
          <p:nvPr/>
        </p:nvSpPr>
        <p:spPr>
          <a:xfrm>
            <a:off x="1042244" y="5243513"/>
            <a:ext cx="10282236" cy="1028700"/>
          </a:xfrm>
          <a:prstGeom prst="rect">
            <a:avLst/>
          </a:prstGeom>
        </p:spPr>
        <p:txBody>
          <a:bodyPr vert="horz" wrap="square"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smtClean="0"/>
              <a:t>Tests have been carried in accordance with the Russian GOST system (state technical standards). Corroding speed has been registered with the help of the gravimetric method (test example weigh loss)</a:t>
            </a:r>
          </a:p>
        </p:txBody>
      </p:sp>
      <p:graphicFrame>
        <p:nvGraphicFramePr>
          <p:cNvPr id="5" name="Таблица 4"/>
          <p:cNvGraphicFramePr>
            <a:graphicFrameLocks noGrp="1"/>
          </p:cNvGraphicFramePr>
          <p:nvPr>
            <p:extLst>
              <p:ext uri="{D42A27DB-BD31-4B8C-83A1-F6EECF244321}">
                <p14:modId xmlns:p14="http://schemas.microsoft.com/office/powerpoint/2010/main" val="384198785"/>
              </p:ext>
            </p:extLst>
          </p:nvPr>
        </p:nvGraphicFramePr>
        <p:xfrm>
          <a:off x="1042244" y="1779661"/>
          <a:ext cx="10311556" cy="2663751"/>
        </p:xfrm>
        <a:graphic>
          <a:graphicData uri="http://schemas.openxmlformats.org/drawingml/2006/table">
            <a:tbl>
              <a:tblPr firstRow="1" bandRow="1">
                <a:tableStyleId>{5C22544A-7EE6-4342-B048-85BDC9FD1C3A}</a:tableStyleId>
              </a:tblPr>
              <a:tblGrid>
                <a:gridCol w="4718476">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11836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1559269">
                <a:tc>
                  <a:txBody>
                    <a:bodyPr/>
                    <a:lstStyle/>
                    <a:p>
                      <a:pPr algn="ctr"/>
                      <a:r>
                        <a:rPr lang="en-US" sz="2800" dirty="0" smtClean="0"/>
                        <a:t>Liquid type</a:t>
                      </a:r>
                      <a:endParaRPr lang="ru-RU" sz="2800" dirty="0"/>
                    </a:p>
                  </a:txBody>
                  <a:tcPr anchor="ctr"/>
                </a:tc>
                <a:tc>
                  <a:txBody>
                    <a:bodyPr/>
                    <a:lstStyle/>
                    <a:p>
                      <a:pPr algn="ctr"/>
                      <a:r>
                        <a:rPr lang="en-US" sz="2800" dirty="0" smtClean="0"/>
                        <a:t>Exposition time</a:t>
                      </a:r>
                      <a:r>
                        <a:rPr lang="ru-RU" sz="2800" dirty="0" smtClean="0"/>
                        <a:t>, </a:t>
                      </a:r>
                      <a:r>
                        <a:rPr lang="en-US" sz="2800" dirty="0" smtClean="0"/>
                        <a:t>hours</a:t>
                      </a:r>
                      <a:endParaRPr lang="ru-RU" sz="2800" dirty="0"/>
                    </a:p>
                  </a:txBody>
                  <a:tcPr anchor="ctr"/>
                </a:tc>
                <a:tc>
                  <a:txBody>
                    <a:bodyPr/>
                    <a:lstStyle/>
                    <a:p>
                      <a:pPr algn="ctr"/>
                      <a:r>
                        <a:rPr lang="en-US" sz="2800" dirty="0" smtClean="0"/>
                        <a:t>Temperature</a:t>
                      </a:r>
                      <a:r>
                        <a:rPr lang="en-US" sz="2800" baseline="0" dirty="0" smtClean="0"/>
                        <a:t> during tests</a:t>
                      </a:r>
                      <a:r>
                        <a:rPr lang="ru-RU" sz="2800" dirty="0" smtClean="0"/>
                        <a:t>, </a:t>
                      </a:r>
                      <a:r>
                        <a:rPr lang="ru-RU" sz="2800" dirty="0" smtClean="0">
                          <a:sym typeface="Symbol" panose="05050102010706020507" pitchFamily="18" charset="2"/>
                        </a:rPr>
                        <a:t></a:t>
                      </a:r>
                      <a:r>
                        <a:rPr lang="ru-RU" sz="2800" dirty="0" smtClean="0"/>
                        <a:t>С</a:t>
                      </a:r>
                      <a:endParaRPr lang="ru-RU" sz="2800" dirty="0"/>
                    </a:p>
                  </a:txBody>
                  <a:tcPr anchor="ctr"/>
                </a:tc>
                <a:tc>
                  <a:txBody>
                    <a:bodyPr/>
                    <a:lstStyle/>
                    <a:p>
                      <a:pPr algn="ctr"/>
                      <a:r>
                        <a:rPr lang="en-US" sz="2800" dirty="0" smtClean="0"/>
                        <a:t>Corroding depth</a:t>
                      </a:r>
                      <a:r>
                        <a:rPr lang="ru-RU" sz="2800" dirty="0" smtClean="0"/>
                        <a:t>,</a:t>
                      </a:r>
                      <a:r>
                        <a:rPr lang="ru-RU" sz="2800" baseline="0" dirty="0" smtClean="0"/>
                        <a:t> </a:t>
                      </a:r>
                      <a:r>
                        <a:rPr lang="en-US" sz="2800" baseline="0" dirty="0" smtClean="0"/>
                        <a:t>mm</a:t>
                      </a:r>
                      <a:r>
                        <a:rPr lang="ru-RU" sz="2800" baseline="0" dirty="0" smtClean="0"/>
                        <a:t>/</a:t>
                      </a:r>
                      <a:r>
                        <a:rPr lang="en-US" sz="2800" baseline="0" dirty="0" smtClean="0"/>
                        <a:t>year</a:t>
                      </a:r>
                      <a:endParaRPr lang="ru-RU" sz="2800" dirty="0"/>
                    </a:p>
                  </a:txBody>
                  <a:tcPr anchor="ctr"/>
                </a:tc>
                <a:extLst>
                  <a:ext uri="{0D108BD9-81ED-4DB2-BD59-A6C34878D82A}">
                    <a16:rowId xmlns:a16="http://schemas.microsoft.com/office/drawing/2014/main" val="10000"/>
                  </a:ext>
                </a:extLst>
              </a:tr>
              <a:tr h="1104482">
                <a:tc>
                  <a:txBody>
                    <a:bodyPr/>
                    <a:lstStyle/>
                    <a:p>
                      <a:r>
                        <a:rPr lang="en-US" sz="2800" dirty="0" smtClean="0"/>
                        <a:t>Liquid</a:t>
                      </a:r>
                      <a:r>
                        <a:rPr lang="en-US" sz="2800" baseline="0" dirty="0" smtClean="0"/>
                        <a:t> based on the </a:t>
                      </a:r>
                      <a:r>
                        <a:rPr lang="en-US" sz="2800" dirty="0" smtClean="0"/>
                        <a:t>STC-1800 </a:t>
                      </a:r>
                      <a:r>
                        <a:rPr lang="en-US" sz="2800" baseline="0" dirty="0" smtClean="0"/>
                        <a:t>(having density of </a:t>
                      </a:r>
                      <a:r>
                        <a:rPr lang="ru-RU" sz="2800" baseline="0" dirty="0" smtClean="0"/>
                        <a:t>1800 </a:t>
                      </a:r>
                      <a:r>
                        <a:rPr lang="en-US" sz="2800" baseline="0" dirty="0" smtClean="0"/>
                        <a:t>kg</a:t>
                      </a:r>
                      <a:r>
                        <a:rPr lang="ru-RU" sz="2800" baseline="0" dirty="0" smtClean="0"/>
                        <a:t>/</a:t>
                      </a:r>
                      <a:r>
                        <a:rPr lang="en-US" sz="2800" baseline="0" dirty="0" smtClean="0"/>
                        <a:t>m</a:t>
                      </a:r>
                      <a:r>
                        <a:rPr lang="ru-RU" sz="2800" baseline="30000" dirty="0" smtClean="0"/>
                        <a:t>3</a:t>
                      </a:r>
                      <a:r>
                        <a:rPr lang="en-US" sz="2800" baseline="30000" dirty="0" smtClean="0"/>
                        <a:t> </a:t>
                      </a:r>
                      <a:r>
                        <a:rPr lang="en-US" sz="2800" baseline="0" dirty="0" smtClean="0"/>
                        <a:t>)</a:t>
                      </a:r>
                      <a:endParaRPr lang="ru-RU" sz="2800" baseline="30000" dirty="0"/>
                    </a:p>
                  </a:txBody>
                  <a:tcPr/>
                </a:tc>
                <a:tc>
                  <a:txBody>
                    <a:bodyPr/>
                    <a:lstStyle/>
                    <a:p>
                      <a:pPr algn="ctr"/>
                      <a:r>
                        <a:rPr lang="ru-RU" sz="2800" dirty="0" smtClean="0"/>
                        <a:t>72</a:t>
                      </a:r>
                      <a:endParaRPr lang="ru-RU" sz="2800" dirty="0"/>
                    </a:p>
                  </a:txBody>
                  <a:tcPr anchor="ctr"/>
                </a:tc>
                <a:tc>
                  <a:txBody>
                    <a:bodyPr/>
                    <a:lstStyle/>
                    <a:p>
                      <a:pPr algn="ctr"/>
                      <a:r>
                        <a:rPr lang="ru-RU" sz="2800" dirty="0" smtClean="0"/>
                        <a:t>110</a:t>
                      </a:r>
                      <a:endParaRPr lang="ru-RU" sz="2800" dirty="0"/>
                    </a:p>
                  </a:txBody>
                  <a:tcPr anchor="ctr"/>
                </a:tc>
                <a:tc>
                  <a:txBody>
                    <a:bodyPr/>
                    <a:lstStyle/>
                    <a:p>
                      <a:pPr algn="ctr"/>
                      <a:r>
                        <a:rPr lang="ru-RU" sz="2800" dirty="0" smtClean="0"/>
                        <a:t>0,0825</a:t>
                      </a:r>
                      <a:endParaRPr lang="ru-RU" sz="2800" dirty="0"/>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8058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242889"/>
            <a:ext cx="10282236" cy="1228724"/>
          </a:xfrm>
        </p:spPr>
        <p:txBody>
          <a:bodyPr wrap="square" anchor="ctr" anchorCtr="0">
            <a:normAutofit/>
          </a:bodyPr>
          <a:lstStyle/>
          <a:p>
            <a:r>
              <a:rPr lang="en-US" sz="3200" b="1" dirty="0" smtClean="0">
                <a:solidFill>
                  <a:srgbClr val="0070C0"/>
                </a:solidFill>
              </a:rPr>
              <a:t>Dependency of the solution crystallization temperature from the density of the liquid based on STC-1800</a:t>
            </a:r>
            <a:endParaRPr lang="en-US" sz="3200" b="1" dirty="0">
              <a:solidFill>
                <a:srgbClr val="0070C0"/>
              </a:solidFill>
            </a:endParaRPr>
          </a:p>
        </p:txBody>
      </p:sp>
      <p:graphicFrame>
        <p:nvGraphicFramePr>
          <p:cNvPr id="6" name="Объект 6"/>
          <p:cNvGraphicFramePr>
            <a:graphicFrameLocks/>
          </p:cNvGraphicFramePr>
          <p:nvPr>
            <p:extLst>
              <p:ext uri="{D42A27DB-BD31-4B8C-83A1-F6EECF244321}">
                <p14:modId xmlns:p14="http://schemas.microsoft.com/office/powerpoint/2010/main" val="3116997481"/>
              </p:ext>
            </p:extLst>
          </p:nvPr>
        </p:nvGraphicFramePr>
        <p:xfrm>
          <a:off x="1570125" y="1471613"/>
          <a:ext cx="9285114" cy="4883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36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1000"/>
                                        <p:tgtEl>
                                          <p:spTgt spid="6">
                                            <p:graphicEl>
                                              <a:chart seriesIdx="-3" categoryIdx="-3" bldStep="gridLegend"/>
                                            </p:graphicEl>
                                          </p:spTgt>
                                        </p:tgtEl>
                                      </p:cBhvr>
                                    </p:animEffect>
                                    <p:anim calcmode="lin" valueType="num">
                                      <p:cBhvr>
                                        <p:cTn id="8" dur="1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fade">
                                      <p:cBhvr>
                                        <p:cTn id="14" dur="1000"/>
                                        <p:tgtEl>
                                          <p:spTgt spid="6">
                                            <p:graphicEl>
                                              <a:chart seriesIdx="0" categoryIdx="0" bldStep="ptInSeries"/>
                                            </p:graphicEl>
                                          </p:spTgt>
                                        </p:tgtEl>
                                      </p:cBhvr>
                                    </p:animEffect>
                                    <p:anim calcmode="lin" valueType="num">
                                      <p:cBhvr>
                                        <p:cTn id="15" dur="1000" fill="hold"/>
                                        <p:tgtEl>
                                          <p:spTgt spid="6">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chart seriesIdx="0" categoryIdx="1" bldStep="ptInSeries"/>
                                            </p:graphicEl>
                                          </p:spTgt>
                                        </p:tgtEl>
                                        <p:attrNameLst>
                                          <p:attrName>style.visibility</p:attrName>
                                        </p:attrNameLst>
                                      </p:cBhvr>
                                      <p:to>
                                        <p:strVal val="visible"/>
                                      </p:to>
                                    </p:set>
                                    <p:animEffect transition="in" filter="fade">
                                      <p:cBhvr>
                                        <p:cTn id="21" dur="1000"/>
                                        <p:tgtEl>
                                          <p:spTgt spid="6">
                                            <p:graphicEl>
                                              <a:chart seriesIdx="0" categoryIdx="1" bldStep="ptInSeries"/>
                                            </p:graphicEl>
                                          </p:spTgt>
                                        </p:tgtEl>
                                      </p:cBhvr>
                                    </p:animEffect>
                                    <p:anim calcmode="lin" valueType="num">
                                      <p:cBhvr>
                                        <p:cTn id="22" dur="1000" fill="hold"/>
                                        <p:tgtEl>
                                          <p:spTgt spid="6">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chart seriesIdx="0" categoryIdx="2" bldStep="ptInSeries"/>
                                            </p:graphicEl>
                                          </p:spTgt>
                                        </p:tgtEl>
                                        <p:attrNameLst>
                                          <p:attrName>style.visibility</p:attrName>
                                        </p:attrNameLst>
                                      </p:cBhvr>
                                      <p:to>
                                        <p:strVal val="visible"/>
                                      </p:to>
                                    </p:set>
                                    <p:animEffect transition="in" filter="fade">
                                      <p:cBhvr>
                                        <p:cTn id="28" dur="1000"/>
                                        <p:tgtEl>
                                          <p:spTgt spid="6">
                                            <p:graphicEl>
                                              <a:chart seriesIdx="0" categoryIdx="2" bldStep="ptInSeries"/>
                                            </p:graphicEl>
                                          </p:spTgt>
                                        </p:tgtEl>
                                      </p:cBhvr>
                                    </p:animEffect>
                                    <p:anim calcmode="lin" valueType="num">
                                      <p:cBhvr>
                                        <p:cTn id="29" dur="1000" fill="hold"/>
                                        <p:tgtEl>
                                          <p:spTgt spid="6">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chart seriesIdx="0" categoryIdx="3" bldStep="ptInSeries"/>
                                            </p:graphicEl>
                                          </p:spTgt>
                                        </p:tgtEl>
                                        <p:attrNameLst>
                                          <p:attrName>style.visibility</p:attrName>
                                        </p:attrNameLst>
                                      </p:cBhvr>
                                      <p:to>
                                        <p:strVal val="visible"/>
                                      </p:to>
                                    </p:set>
                                    <p:animEffect transition="in" filter="fade">
                                      <p:cBhvr>
                                        <p:cTn id="35" dur="1000"/>
                                        <p:tgtEl>
                                          <p:spTgt spid="6">
                                            <p:graphicEl>
                                              <a:chart seriesIdx="0" categoryIdx="3" bldStep="ptInSeries"/>
                                            </p:graphicEl>
                                          </p:spTgt>
                                        </p:tgtEl>
                                      </p:cBhvr>
                                    </p:animEffect>
                                    <p:anim calcmode="lin" valueType="num">
                                      <p:cBhvr>
                                        <p:cTn id="36" dur="1000" fill="hold"/>
                                        <p:tgtEl>
                                          <p:spTgt spid="6">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chart seriesIdx="0" categoryIdx="4" bldStep="ptInSeries"/>
                                            </p:graphicEl>
                                          </p:spTgt>
                                        </p:tgtEl>
                                        <p:attrNameLst>
                                          <p:attrName>style.visibility</p:attrName>
                                        </p:attrNameLst>
                                      </p:cBhvr>
                                      <p:to>
                                        <p:strVal val="visible"/>
                                      </p:to>
                                    </p:set>
                                    <p:animEffect transition="in" filter="fade">
                                      <p:cBhvr>
                                        <p:cTn id="42" dur="1000"/>
                                        <p:tgtEl>
                                          <p:spTgt spid="6">
                                            <p:graphicEl>
                                              <a:chart seriesIdx="0" categoryIdx="4" bldStep="ptInSeries"/>
                                            </p:graphicEl>
                                          </p:spTgt>
                                        </p:tgtEl>
                                      </p:cBhvr>
                                    </p:animEffect>
                                    <p:anim calcmode="lin" valueType="num">
                                      <p:cBhvr>
                                        <p:cTn id="43" dur="1000" fill="hold"/>
                                        <p:tgtEl>
                                          <p:spTgt spid="6">
                                            <p:graphicEl>
                                              <a:chart seriesIdx="0" categoryIdx="4" bldStep="ptInSeries"/>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chart seriesIdx="0" categoryIdx="4" bldStep="ptInSeries"/>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chart seriesIdx="0" categoryIdx="5" bldStep="ptInSeries"/>
                                            </p:graphicEl>
                                          </p:spTgt>
                                        </p:tgtEl>
                                        <p:attrNameLst>
                                          <p:attrName>style.visibility</p:attrName>
                                        </p:attrNameLst>
                                      </p:cBhvr>
                                      <p:to>
                                        <p:strVal val="visible"/>
                                      </p:to>
                                    </p:set>
                                    <p:animEffect transition="in" filter="fade">
                                      <p:cBhvr>
                                        <p:cTn id="49" dur="1000"/>
                                        <p:tgtEl>
                                          <p:spTgt spid="6">
                                            <p:graphicEl>
                                              <a:chart seriesIdx="0" categoryIdx="5" bldStep="ptInSeries"/>
                                            </p:graphicEl>
                                          </p:spTgt>
                                        </p:tgtEl>
                                      </p:cBhvr>
                                    </p:animEffect>
                                    <p:anim calcmode="lin" valueType="num">
                                      <p:cBhvr>
                                        <p:cTn id="50" dur="1000" fill="hold"/>
                                        <p:tgtEl>
                                          <p:spTgt spid="6">
                                            <p:graphicEl>
                                              <a:chart seriesIdx="0" categoryIdx="5" bldStep="ptInSeries"/>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chart seriesIdx="0" categoryIdx="5" bldStep="ptIn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242889"/>
            <a:ext cx="10282236" cy="1228724"/>
          </a:xfrm>
        </p:spPr>
        <p:txBody>
          <a:bodyPr wrap="square" anchor="ctr" anchorCtr="0">
            <a:normAutofit/>
          </a:bodyPr>
          <a:lstStyle/>
          <a:p>
            <a:r>
              <a:rPr lang="en-US" sz="3200" b="1" dirty="0" smtClean="0">
                <a:solidFill>
                  <a:srgbClr val="0070C0"/>
                </a:solidFill>
              </a:rPr>
              <a:t>Technological specifics of preparing and usage of the liquids based on STC-1800</a:t>
            </a:r>
            <a:endParaRPr lang="en-US" sz="3200" b="1" dirty="0">
              <a:solidFill>
                <a:srgbClr val="0070C0"/>
              </a:solidFill>
            </a:endParaRPr>
          </a:p>
        </p:txBody>
      </p:sp>
      <p:sp>
        <p:nvSpPr>
          <p:cNvPr id="4" name="Title 1"/>
          <p:cNvSpPr txBox="1">
            <a:spLocks/>
          </p:cNvSpPr>
          <p:nvPr/>
        </p:nvSpPr>
        <p:spPr>
          <a:xfrm>
            <a:off x="1071564" y="1471613"/>
            <a:ext cx="10282236" cy="5029200"/>
          </a:xfrm>
          <a:prstGeom prst="rect">
            <a:avLst/>
          </a:prstGeom>
        </p:spPr>
        <p:txBody>
          <a:bodyPr vert="horz" wrap="square"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200" b="1" dirty="0" smtClean="0"/>
              <a:t>While preparing of highly concentrated salt compositions (increased density) the solubility of salts is decreased dramatically.  In this regard the suspension of crystals can be in place and they can sink on the bottom of the container if not mixed properly</a:t>
            </a:r>
          </a:p>
          <a:p>
            <a:pPr algn="l"/>
            <a:endParaRPr lang="ru-RU" sz="3200" b="1" dirty="0" smtClean="0"/>
          </a:p>
          <a:p>
            <a:pPr marL="457200" indent="-457200" algn="l">
              <a:buFont typeface="Arial" panose="020B0604020202020204" pitchFamily="34" charset="0"/>
              <a:buChar char="•"/>
            </a:pPr>
            <a:r>
              <a:rPr lang="en-US" sz="3200" b="1" dirty="0" smtClean="0"/>
              <a:t>To increase the solubility of salts intensive mixing is required using mechanical of hydraulic tools. Required temperature during this process should be within the range of 40-50 degrees </a:t>
            </a:r>
            <a:r>
              <a:rPr lang="en-US" sz="3200" b="1" dirty="0" err="1" smtClean="0"/>
              <a:t>Celcius</a:t>
            </a:r>
            <a:endParaRPr lang="en-US" sz="3200" b="1" dirty="0" smtClean="0"/>
          </a:p>
          <a:p>
            <a:pPr algn="l"/>
            <a:endParaRPr lang="en-US" sz="3200" b="1" dirty="0" smtClean="0"/>
          </a:p>
          <a:p>
            <a:pPr marL="457200" indent="-457200" algn="l">
              <a:buFont typeface="Arial" panose="020B0604020202020204" pitchFamily="34" charset="0"/>
              <a:buChar char="•"/>
            </a:pPr>
            <a:r>
              <a:rPr lang="en-US" sz="3200" b="1" dirty="0" smtClean="0"/>
              <a:t>Periodic cleanup of the salt compositions from solid phases of different nature as well as adding the inhibitors are required in order to prevent negative influence of the process liquids on the oil-reservoir rocks</a:t>
            </a:r>
          </a:p>
        </p:txBody>
      </p:sp>
    </p:spTree>
    <p:extLst>
      <p:ext uri="{BB962C8B-B14F-4D97-AF65-F5344CB8AC3E}">
        <p14:creationId xmlns:p14="http://schemas.microsoft.com/office/powerpoint/2010/main" val="2148183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64" y="242889"/>
            <a:ext cx="10282236" cy="1228724"/>
          </a:xfrm>
        </p:spPr>
        <p:txBody>
          <a:bodyPr wrap="square" anchor="ctr" anchorCtr="0">
            <a:normAutofit/>
          </a:bodyPr>
          <a:lstStyle/>
          <a:p>
            <a:r>
              <a:rPr lang="en-US" sz="3200" b="1" dirty="0" smtClean="0">
                <a:solidFill>
                  <a:srgbClr val="0070C0"/>
                </a:solidFill>
              </a:rPr>
              <a:t>Heavy process liquids production and regeneration unit in the Russian Siberia region</a:t>
            </a:r>
            <a:endParaRPr lang="en-US" sz="3200" b="1" dirty="0">
              <a:solidFill>
                <a:srgbClr val="0070C0"/>
              </a:solidFill>
            </a:endParaRPr>
          </a:p>
        </p:txBody>
      </p:sp>
      <p:grpSp>
        <p:nvGrpSpPr>
          <p:cNvPr id="3" name="Group 2"/>
          <p:cNvGrpSpPr/>
          <p:nvPr/>
        </p:nvGrpSpPr>
        <p:grpSpPr>
          <a:xfrm>
            <a:off x="1511925" y="1705335"/>
            <a:ext cx="9401514" cy="4766904"/>
            <a:chOff x="1014074" y="1219559"/>
            <a:chExt cx="7565604" cy="3277203"/>
          </a:xfrm>
        </p:grpSpPr>
        <p:pic>
          <p:nvPicPr>
            <p:cNvPr id="5" name="Picture 2" descr="E:\личные\фото_видео\ФОТО  Уренгой 6.08.14\IMG_33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074" y="2973518"/>
              <a:ext cx="2363977" cy="14523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srcRect/>
            <a:stretch>
              <a:fillRect/>
            </a:stretch>
          </p:blipFill>
          <p:spPr bwMode="auto">
            <a:xfrm>
              <a:off x="1014074" y="1219559"/>
              <a:ext cx="2340688" cy="1497532"/>
            </a:xfrm>
            <a:prstGeom prst="rect">
              <a:avLst/>
            </a:prstGeom>
            <a:noFill/>
            <a:ln w="9525">
              <a:no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3807844" y="1219559"/>
              <a:ext cx="2255289" cy="1493499"/>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6471895" y="2959594"/>
              <a:ext cx="2107783" cy="1537168"/>
            </a:xfrm>
            <a:prstGeom prst="rect">
              <a:avLst/>
            </a:prstGeom>
            <a:noFill/>
            <a:ln w="9525">
              <a:noFill/>
              <a:miter lim="800000"/>
              <a:headEnd/>
              <a:tailEnd/>
            </a:ln>
            <a:effectLst/>
          </p:spPr>
        </p:pic>
        <p:pic>
          <p:nvPicPr>
            <p:cNvPr id="9" name="Picture 8"/>
            <p:cNvPicPr>
              <a:picLocks noChangeAspect="1" noChangeArrowheads="1"/>
            </p:cNvPicPr>
            <p:nvPr/>
          </p:nvPicPr>
          <p:blipFill>
            <a:blip r:embed="rId6" cstate="print"/>
            <a:srcRect/>
            <a:stretch>
              <a:fillRect/>
            </a:stretch>
          </p:blipFill>
          <p:spPr bwMode="auto">
            <a:xfrm>
              <a:off x="6516216" y="1219559"/>
              <a:ext cx="2063462" cy="1496497"/>
            </a:xfrm>
            <a:prstGeom prst="rect">
              <a:avLst/>
            </a:prstGeom>
            <a:noFill/>
            <a:ln w="9525">
              <a:noFill/>
              <a:miter lim="800000"/>
              <a:headEnd/>
              <a:tailEnd/>
            </a:ln>
            <a:effectLst/>
          </p:spPr>
        </p:pic>
        <p:pic>
          <p:nvPicPr>
            <p:cNvPr id="10" name="Picture 9"/>
            <p:cNvPicPr>
              <a:picLocks noChangeAspect="1" noChangeArrowheads="1"/>
            </p:cNvPicPr>
            <p:nvPr/>
          </p:nvPicPr>
          <p:blipFill>
            <a:blip r:embed="rId7" cstate="print"/>
            <a:srcRect/>
            <a:stretch>
              <a:fillRect/>
            </a:stretch>
          </p:blipFill>
          <p:spPr bwMode="auto">
            <a:xfrm>
              <a:off x="3785539" y="2970196"/>
              <a:ext cx="2277594" cy="1515963"/>
            </a:xfrm>
            <a:prstGeom prst="rect">
              <a:avLst/>
            </a:prstGeom>
            <a:noFill/>
            <a:ln w="9525">
              <a:noFill/>
              <a:miter lim="800000"/>
              <a:headEnd/>
              <a:tailEnd/>
            </a:ln>
            <a:effectLst/>
          </p:spPr>
        </p:pic>
      </p:grpSp>
    </p:spTree>
    <p:extLst>
      <p:ext uri="{BB962C8B-B14F-4D97-AF65-F5344CB8AC3E}">
        <p14:creationId xmlns:p14="http://schemas.microsoft.com/office/powerpoint/2010/main" val="1619788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180</TotalTime>
  <Words>576</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Salt technological composition (STC) for the gas &amp; oil wells completion and workover</vt:lpstr>
      <vt:lpstr>Technologic liquid specific gravity for the well completion and workover brines</vt:lpstr>
      <vt:lpstr>STC liquid types</vt:lpstr>
      <vt:lpstr>Composition of the STC liquid for the AHRP gasoil wells  (abnormally high formation pressure)</vt:lpstr>
      <vt:lpstr>Corroding activity examples on the steel plates (steel type “D”)</vt:lpstr>
      <vt:lpstr>Results of the testing for the corroding activity of the liquid based on STC type 1800</vt:lpstr>
      <vt:lpstr>Dependency of the solution crystallization temperature from the density of the liquid based on STC-1800</vt:lpstr>
      <vt:lpstr>Technological specifics of preparing and usage of the liquids based on STC-1800</vt:lpstr>
      <vt:lpstr>Heavy process liquids production and regeneration unit in the Russian Siberia region</vt:lpstr>
      <vt:lpstr>Next unit of the heavy process liquids production and regeneration (located in another Siberia region)</vt:lpstr>
      <vt:lpstr>Advantages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Salt technological composition (STC) for the gasoil wells repair and pump-in works</dc:title>
  <dc:creator>Arthur Gabdullin</dc:creator>
  <cp:lastModifiedBy>Rivener</cp:lastModifiedBy>
  <cp:revision>25</cp:revision>
  <dcterms:created xsi:type="dcterms:W3CDTF">2017-05-15T18:32:30Z</dcterms:created>
  <dcterms:modified xsi:type="dcterms:W3CDTF">2017-05-16T10:35:06Z</dcterms:modified>
</cp:coreProperties>
</file>